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Nunito"/>
      <p:regular r:id="rId28"/>
      <p:bold r:id="rId29"/>
      <p:italic r:id="rId30"/>
      <p:boldItalic r:id="rId31"/>
    </p:embeddedFont>
    <p:embeddedFont>
      <p:font typeface="Roboto Slab SemiBo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RobotoSlabSemiBold-bold.fntdata"/><Relationship Id="rId10" Type="http://schemas.openxmlformats.org/officeDocument/2006/relationships/slide" Target="slides/slide5.xml"/><Relationship Id="rId32" Type="http://schemas.openxmlformats.org/officeDocument/2006/relationships/font" Target="fonts/RobotoSlabSemiBo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738a00dc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e738a00dc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754414f3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e754414f3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754414f3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e754414f3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738a00d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e738a00d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738a00dc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e738a00dc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e738a00dc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e738a00dc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738a00dc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e738a00dc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738a00dc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e738a00dc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e738a00dc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e738a00dc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2e67dfbe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2e67dfbe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2e67dfbe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2e67dfbe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75ab4d43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75ab4d43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2e67dfbe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2e67dfbe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75ab4d43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75ab4d43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2e67dfbe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2e67dfbe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75ab4d43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75ab4d43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2e67dfbef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2e67dfbef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hyperlink" Target="https://github.com/droidadroit/LBG/blob/master/README.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11" Type="http://schemas.openxmlformats.org/officeDocument/2006/relationships/image" Target="../media/image20.png"/><Relationship Id="rId10" Type="http://schemas.openxmlformats.org/officeDocument/2006/relationships/image" Target="../media/image15.png"/><Relationship Id="rId12" Type="http://schemas.openxmlformats.org/officeDocument/2006/relationships/image" Target="../media/image17.png"/><Relationship Id="rId9"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3.png"/><Relationship Id="rId13" Type="http://schemas.openxmlformats.org/officeDocument/2006/relationships/image" Target="../media/image32.png"/><Relationship Id="rId12"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5.png"/><Relationship Id="rId15" Type="http://schemas.openxmlformats.org/officeDocument/2006/relationships/image" Target="../media/image31.png"/><Relationship Id="rId14" Type="http://schemas.openxmlformats.org/officeDocument/2006/relationships/image" Target="../media/image34.png"/><Relationship Id="rId17" Type="http://schemas.openxmlformats.org/officeDocument/2006/relationships/image" Target="../media/image36.png"/><Relationship Id="rId16"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26.png"/><Relationship Id="rId18" Type="http://schemas.openxmlformats.org/officeDocument/2006/relationships/image" Target="../media/image35.png"/><Relationship Id="rId7" Type="http://schemas.openxmlformats.org/officeDocument/2006/relationships/image" Target="../media/image28.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sz="4500">
                <a:latin typeface="Roboto Slab SemiBold"/>
                <a:ea typeface="Roboto Slab SemiBold"/>
                <a:cs typeface="Roboto Slab SemiBold"/>
                <a:sym typeface="Roboto Slab SemiBold"/>
              </a:rPr>
              <a:t>Quantification vectorielle LBG</a:t>
            </a:r>
            <a:endParaRPr sz="4500">
              <a:latin typeface="Roboto Slab SemiBold"/>
              <a:ea typeface="Roboto Slab SemiBold"/>
              <a:cs typeface="Roboto Slab SemiBold"/>
              <a:sym typeface="Roboto Slab SemiBold"/>
            </a:endParaRPr>
          </a:p>
        </p:txBody>
      </p:sp>
      <p:sp>
        <p:nvSpPr>
          <p:cNvPr id="86" name="Google Shape;86;p13"/>
          <p:cNvSpPr txBox="1"/>
          <p:nvPr>
            <p:ph idx="1" type="subTitle"/>
          </p:nvPr>
        </p:nvSpPr>
        <p:spPr>
          <a:xfrm>
            <a:off x="725075" y="2571781"/>
            <a:ext cx="8222100" cy="155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58"/>
              <a:buNone/>
            </a:pPr>
            <a:r>
              <a:rPr lang="fr" sz="1500"/>
              <a:t>Axel Benadiba</a:t>
            </a:r>
            <a:endParaRPr sz="1500"/>
          </a:p>
          <a:p>
            <a:pPr indent="0" lvl="0" marL="0" rtl="0" algn="l">
              <a:lnSpc>
                <a:spcPct val="115000"/>
              </a:lnSpc>
              <a:spcBef>
                <a:spcPts val="0"/>
              </a:spcBef>
              <a:spcAft>
                <a:spcPts val="0"/>
              </a:spcAft>
              <a:buSzPts val="358"/>
              <a:buNone/>
            </a:pPr>
            <a:r>
              <a:rPr lang="fr" sz="1500"/>
              <a:t>Côme Larger</a:t>
            </a:r>
            <a:endParaRPr sz="1500"/>
          </a:p>
          <a:p>
            <a:pPr indent="0" lvl="0" marL="0" rtl="0" algn="l">
              <a:lnSpc>
                <a:spcPct val="115000"/>
              </a:lnSpc>
              <a:spcBef>
                <a:spcPts val="0"/>
              </a:spcBef>
              <a:spcAft>
                <a:spcPts val="0"/>
              </a:spcAft>
              <a:buSzPts val="358"/>
              <a:buNone/>
            </a:pPr>
            <a:r>
              <a:rPr lang="fr" sz="1500"/>
              <a:t>Stéphane Bajou</a:t>
            </a:r>
            <a:endParaRPr sz="1500"/>
          </a:p>
        </p:txBody>
      </p:sp>
      <p:pic>
        <p:nvPicPr>
          <p:cNvPr id="87" name="Google Shape;87;p13"/>
          <p:cNvPicPr preferRelativeResize="0"/>
          <p:nvPr/>
        </p:nvPicPr>
        <p:blipFill>
          <a:blip r:embed="rId3">
            <a:alphaModFix/>
          </a:blip>
          <a:stretch>
            <a:fillRect/>
          </a:stretch>
        </p:blipFill>
        <p:spPr>
          <a:xfrm>
            <a:off x="8417198" y="4046874"/>
            <a:ext cx="726800" cy="10966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Résultats attendus</a:t>
            </a:r>
            <a:endParaRPr/>
          </a:p>
        </p:txBody>
      </p:sp>
      <p:sp>
        <p:nvSpPr>
          <p:cNvPr id="316" name="Google Shape;316;p22"/>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17" name="Google Shape;317;p22"/>
          <p:cNvSpPr txBox="1"/>
          <p:nvPr>
            <p:ph idx="1" type="body"/>
          </p:nvPr>
        </p:nvSpPr>
        <p:spPr>
          <a:xfrm>
            <a:off x="786975" y="1017800"/>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t/>
            </a:r>
            <a:endParaRPr sz="1400">
              <a:solidFill>
                <a:srgbClr val="000000"/>
              </a:solidFill>
            </a:endParaRPr>
          </a:p>
          <a:p>
            <a:pPr indent="0" lvl="0" marL="0" rtl="0" algn="l">
              <a:spcBef>
                <a:spcPts val="1200"/>
              </a:spcBef>
              <a:spcAft>
                <a:spcPts val="1200"/>
              </a:spcAft>
              <a:buNone/>
            </a:pPr>
            <a:r>
              <a:t/>
            </a:r>
            <a:endParaRPr sz="1350">
              <a:solidFill>
                <a:srgbClr val="FFFFFF"/>
              </a:solidFill>
              <a:highlight>
                <a:srgbClr val="C9D7F1"/>
              </a:highlight>
              <a:latin typeface="Nunito"/>
              <a:ea typeface="Nunito"/>
              <a:cs typeface="Nunito"/>
              <a:sym typeface="Nunito"/>
            </a:endParaRPr>
          </a:p>
        </p:txBody>
      </p:sp>
      <p:pic>
        <p:nvPicPr>
          <p:cNvPr id="318" name="Google Shape;318;p22"/>
          <p:cNvPicPr preferRelativeResize="0"/>
          <p:nvPr/>
        </p:nvPicPr>
        <p:blipFill>
          <a:blip r:embed="rId3">
            <a:alphaModFix/>
          </a:blip>
          <a:stretch>
            <a:fillRect/>
          </a:stretch>
        </p:blipFill>
        <p:spPr>
          <a:xfrm>
            <a:off x="865800" y="1136300"/>
            <a:ext cx="1751075" cy="1751075"/>
          </a:xfrm>
          <a:prstGeom prst="rect">
            <a:avLst/>
          </a:prstGeom>
          <a:noFill/>
          <a:ln>
            <a:noFill/>
          </a:ln>
        </p:spPr>
      </p:pic>
      <p:pic>
        <p:nvPicPr>
          <p:cNvPr id="319" name="Google Shape;319;p22"/>
          <p:cNvPicPr preferRelativeResize="0"/>
          <p:nvPr/>
        </p:nvPicPr>
        <p:blipFill>
          <a:blip r:embed="rId4">
            <a:alphaModFix/>
          </a:blip>
          <a:stretch>
            <a:fillRect/>
          </a:stretch>
        </p:blipFill>
        <p:spPr>
          <a:xfrm>
            <a:off x="3683050" y="1136300"/>
            <a:ext cx="1751075" cy="1751075"/>
          </a:xfrm>
          <a:prstGeom prst="rect">
            <a:avLst/>
          </a:prstGeom>
          <a:noFill/>
          <a:ln>
            <a:noFill/>
          </a:ln>
        </p:spPr>
      </p:pic>
      <p:pic>
        <p:nvPicPr>
          <p:cNvPr id="320" name="Google Shape;320;p22"/>
          <p:cNvPicPr preferRelativeResize="0"/>
          <p:nvPr/>
        </p:nvPicPr>
        <p:blipFill>
          <a:blip r:embed="rId5">
            <a:alphaModFix/>
          </a:blip>
          <a:stretch>
            <a:fillRect/>
          </a:stretch>
        </p:blipFill>
        <p:spPr>
          <a:xfrm>
            <a:off x="6500300" y="1136300"/>
            <a:ext cx="1751075" cy="1751075"/>
          </a:xfrm>
          <a:prstGeom prst="rect">
            <a:avLst/>
          </a:prstGeom>
          <a:noFill/>
          <a:ln>
            <a:noFill/>
          </a:ln>
        </p:spPr>
      </p:pic>
      <p:sp>
        <p:nvSpPr>
          <p:cNvPr id="321" name="Google Shape;321;p22"/>
          <p:cNvSpPr txBox="1"/>
          <p:nvPr/>
        </p:nvSpPr>
        <p:spPr>
          <a:xfrm>
            <a:off x="3486975" y="3005875"/>
            <a:ext cx="2143200" cy="13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dk2"/>
                </a:solidFill>
                <a:latin typeface="Roboto"/>
                <a:ea typeface="Roboto"/>
                <a:cs typeface="Roboto"/>
                <a:sym typeface="Roboto"/>
              </a:rPr>
              <a:t>Bloc : 4 x 4</a:t>
            </a:r>
            <a:endParaRPr sz="1800">
              <a:solidFill>
                <a:schemeClr val="dk2"/>
              </a:solidFill>
              <a:latin typeface="Roboto"/>
              <a:ea typeface="Roboto"/>
              <a:cs typeface="Roboto"/>
              <a:sym typeface="Roboto"/>
            </a:endParaRPr>
          </a:p>
          <a:p>
            <a:pPr indent="0" lvl="0" marL="0" rtl="0" algn="ctr">
              <a:spcBef>
                <a:spcPts val="0"/>
              </a:spcBef>
              <a:spcAft>
                <a:spcPts val="0"/>
              </a:spcAft>
              <a:buNone/>
            </a:pPr>
            <a:r>
              <a:rPr lang="fr" sz="1800">
                <a:solidFill>
                  <a:schemeClr val="dk2"/>
                </a:solidFill>
                <a:latin typeface="Roboto"/>
                <a:ea typeface="Roboto"/>
                <a:cs typeface="Roboto"/>
                <a:sym typeface="Roboto"/>
              </a:rPr>
              <a:t>Codebook_size : 8</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800">
              <a:solidFill>
                <a:schemeClr val="dk2"/>
              </a:solidFill>
              <a:latin typeface="Roboto"/>
              <a:ea typeface="Roboto"/>
              <a:cs typeface="Roboto"/>
              <a:sym typeface="Roboto"/>
            </a:endParaRPr>
          </a:p>
        </p:txBody>
      </p:sp>
      <p:sp>
        <p:nvSpPr>
          <p:cNvPr id="322" name="Google Shape;322;p22"/>
          <p:cNvSpPr txBox="1"/>
          <p:nvPr/>
        </p:nvSpPr>
        <p:spPr>
          <a:xfrm>
            <a:off x="6146281" y="3005875"/>
            <a:ext cx="2459100" cy="13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dk2"/>
                </a:solidFill>
                <a:latin typeface="Roboto"/>
                <a:ea typeface="Roboto"/>
                <a:cs typeface="Roboto"/>
                <a:sym typeface="Roboto"/>
              </a:rPr>
              <a:t>Bloc : 4 x 4</a:t>
            </a:r>
            <a:endParaRPr sz="1800">
              <a:solidFill>
                <a:schemeClr val="dk2"/>
              </a:solidFill>
              <a:latin typeface="Roboto"/>
              <a:ea typeface="Roboto"/>
              <a:cs typeface="Roboto"/>
              <a:sym typeface="Roboto"/>
            </a:endParaRPr>
          </a:p>
          <a:p>
            <a:pPr indent="0" lvl="0" marL="0" rtl="0" algn="ctr">
              <a:spcBef>
                <a:spcPts val="0"/>
              </a:spcBef>
              <a:spcAft>
                <a:spcPts val="0"/>
              </a:spcAft>
              <a:buNone/>
            </a:pPr>
            <a:r>
              <a:rPr lang="fr" sz="1800">
                <a:solidFill>
                  <a:schemeClr val="dk2"/>
                </a:solidFill>
                <a:latin typeface="Roboto"/>
                <a:ea typeface="Roboto"/>
                <a:cs typeface="Roboto"/>
                <a:sym typeface="Roboto"/>
              </a:rPr>
              <a:t>Codebook_size : 1024</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800">
              <a:solidFill>
                <a:schemeClr val="dk2"/>
              </a:solidFill>
              <a:latin typeface="Roboto"/>
              <a:ea typeface="Roboto"/>
              <a:cs typeface="Roboto"/>
              <a:sym typeface="Roboto"/>
            </a:endParaRPr>
          </a:p>
        </p:txBody>
      </p:sp>
      <p:sp>
        <p:nvSpPr>
          <p:cNvPr id="323" name="Google Shape;323;p22"/>
          <p:cNvSpPr txBox="1"/>
          <p:nvPr/>
        </p:nvSpPr>
        <p:spPr>
          <a:xfrm>
            <a:off x="669763" y="3005875"/>
            <a:ext cx="2143200" cy="13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dk2"/>
                </a:solidFill>
                <a:latin typeface="Roboto"/>
                <a:ea typeface="Roboto"/>
                <a:cs typeface="Roboto"/>
                <a:sym typeface="Roboto"/>
              </a:rPr>
              <a:t>Image initiale</a:t>
            </a:r>
            <a:endParaRPr sz="1800">
              <a:solidFill>
                <a:schemeClr val="dk2"/>
              </a:solidFill>
              <a:latin typeface="Roboto"/>
              <a:ea typeface="Roboto"/>
              <a:cs typeface="Roboto"/>
              <a:sym typeface="Roboto"/>
            </a:endParaRPr>
          </a:p>
          <a:p>
            <a:pPr indent="0" lvl="0" marL="0" rtl="0" algn="ctr">
              <a:spcBef>
                <a:spcPts val="0"/>
              </a:spcBef>
              <a:spcAft>
                <a:spcPts val="0"/>
              </a:spcAft>
              <a:buNone/>
            </a:pPr>
            <a:r>
              <a:rPr lang="fr" sz="1800">
                <a:solidFill>
                  <a:schemeClr val="dk2"/>
                </a:solidFill>
                <a:latin typeface="Roboto"/>
                <a:ea typeface="Roboto"/>
                <a:cs typeface="Roboto"/>
                <a:sym typeface="Roboto"/>
              </a:rPr>
              <a:t>Taille : 512 x 512</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324" name="Google Shape;324;p22"/>
          <p:cNvSpPr txBox="1"/>
          <p:nvPr/>
        </p:nvSpPr>
        <p:spPr>
          <a:xfrm>
            <a:off x="257175" y="4477175"/>
            <a:ext cx="5763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latin typeface="Roboto"/>
                <a:ea typeface="Roboto"/>
                <a:cs typeface="Roboto"/>
                <a:sym typeface="Roboto"/>
              </a:rPr>
              <a:t>Source : </a:t>
            </a:r>
            <a:r>
              <a:rPr lang="fr" sz="1100" u="sng">
                <a:solidFill>
                  <a:schemeClr val="hlink"/>
                </a:solidFill>
                <a:hlinkClick r:id="rId6"/>
              </a:rPr>
              <a:t>LBG/README.md at master · droidadroit/LBG (github.com)</a:t>
            </a:r>
            <a:endParaRPr sz="12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30" name="Google Shape;330;p23"/>
          <p:cNvPicPr preferRelativeResize="0"/>
          <p:nvPr/>
        </p:nvPicPr>
        <p:blipFill>
          <a:blip r:embed="rId3">
            <a:alphaModFix/>
          </a:blip>
          <a:stretch>
            <a:fillRect/>
          </a:stretch>
        </p:blipFill>
        <p:spPr>
          <a:xfrm>
            <a:off x="1144937" y="1229875"/>
            <a:ext cx="1370825" cy="1278799"/>
          </a:xfrm>
          <a:prstGeom prst="rect">
            <a:avLst/>
          </a:prstGeom>
          <a:noFill/>
          <a:ln>
            <a:noFill/>
          </a:ln>
        </p:spPr>
      </p:pic>
      <p:pic>
        <p:nvPicPr>
          <p:cNvPr id="331" name="Google Shape;331;p23"/>
          <p:cNvPicPr preferRelativeResize="0"/>
          <p:nvPr/>
        </p:nvPicPr>
        <p:blipFill>
          <a:blip r:embed="rId4">
            <a:alphaModFix/>
          </a:blip>
          <a:stretch>
            <a:fillRect/>
          </a:stretch>
        </p:blipFill>
        <p:spPr>
          <a:xfrm>
            <a:off x="2515763" y="1229875"/>
            <a:ext cx="1370825" cy="1278799"/>
          </a:xfrm>
          <a:prstGeom prst="rect">
            <a:avLst/>
          </a:prstGeom>
          <a:noFill/>
          <a:ln>
            <a:noFill/>
          </a:ln>
        </p:spPr>
      </p:pic>
      <p:pic>
        <p:nvPicPr>
          <p:cNvPr id="332" name="Google Shape;332;p23"/>
          <p:cNvPicPr preferRelativeResize="0"/>
          <p:nvPr/>
        </p:nvPicPr>
        <p:blipFill>
          <a:blip r:embed="rId5">
            <a:alphaModFix/>
          </a:blip>
          <a:stretch>
            <a:fillRect/>
          </a:stretch>
        </p:blipFill>
        <p:spPr>
          <a:xfrm>
            <a:off x="3886588" y="1229875"/>
            <a:ext cx="1370825" cy="1278799"/>
          </a:xfrm>
          <a:prstGeom prst="rect">
            <a:avLst/>
          </a:prstGeom>
          <a:noFill/>
          <a:ln>
            <a:noFill/>
          </a:ln>
        </p:spPr>
      </p:pic>
      <p:pic>
        <p:nvPicPr>
          <p:cNvPr id="333" name="Google Shape;333;p23"/>
          <p:cNvPicPr preferRelativeResize="0"/>
          <p:nvPr/>
        </p:nvPicPr>
        <p:blipFill>
          <a:blip r:embed="rId6">
            <a:alphaModFix/>
          </a:blip>
          <a:stretch>
            <a:fillRect/>
          </a:stretch>
        </p:blipFill>
        <p:spPr>
          <a:xfrm>
            <a:off x="5257413" y="1229875"/>
            <a:ext cx="1370825" cy="1278799"/>
          </a:xfrm>
          <a:prstGeom prst="rect">
            <a:avLst/>
          </a:prstGeom>
          <a:noFill/>
          <a:ln>
            <a:noFill/>
          </a:ln>
        </p:spPr>
      </p:pic>
      <p:pic>
        <p:nvPicPr>
          <p:cNvPr id="334" name="Google Shape;334;p23"/>
          <p:cNvPicPr preferRelativeResize="0"/>
          <p:nvPr/>
        </p:nvPicPr>
        <p:blipFill>
          <a:blip r:embed="rId7">
            <a:alphaModFix/>
          </a:blip>
          <a:stretch>
            <a:fillRect/>
          </a:stretch>
        </p:blipFill>
        <p:spPr>
          <a:xfrm>
            <a:off x="6628238" y="1229875"/>
            <a:ext cx="1370825" cy="1278799"/>
          </a:xfrm>
          <a:prstGeom prst="rect">
            <a:avLst/>
          </a:prstGeom>
          <a:noFill/>
          <a:ln>
            <a:noFill/>
          </a:ln>
        </p:spPr>
      </p:pic>
      <p:pic>
        <p:nvPicPr>
          <p:cNvPr id="335" name="Google Shape;335;p23"/>
          <p:cNvPicPr preferRelativeResize="0"/>
          <p:nvPr/>
        </p:nvPicPr>
        <p:blipFill>
          <a:blip r:embed="rId8">
            <a:alphaModFix/>
          </a:blip>
          <a:stretch>
            <a:fillRect/>
          </a:stretch>
        </p:blipFill>
        <p:spPr>
          <a:xfrm>
            <a:off x="1144938" y="2508675"/>
            <a:ext cx="1370825" cy="1278801"/>
          </a:xfrm>
          <a:prstGeom prst="rect">
            <a:avLst/>
          </a:prstGeom>
          <a:noFill/>
          <a:ln>
            <a:noFill/>
          </a:ln>
        </p:spPr>
      </p:pic>
      <p:pic>
        <p:nvPicPr>
          <p:cNvPr id="336" name="Google Shape;336;p23"/>
          <p:cNvPicPr preferRelativeResize="0"/>
          <p:nvPr/>
        </p:nvPicPr>
        <p:blipFill>
          <a:blip r:embed="rId9">
            <a:alphaModFix/>
          </a:blip>
          <a:stretch>
            <a:fillRect/>
          </a:stretch>
        </p:blipFill>
        <p:spPr>
          <a:xfrm>
            <a:off x="2515763" y="2508675"/>
            <a:ext cx="1370825" cy="1278799"/>
          </a:xfrm>
          <a:prstGeom prst="rect">
            <a:avLst/>
          </a:prstGeom>
          <a:noFill/>
          <a:ln>
            <a:noFill/>
          </a:ln>
        </p:spPr>
      </p:pic>
      <p:pic>
        <p:nvPicPr>
          <p:cNvPr id="337" name="Google Shape;337;p23"/>
          <p:cNvPicPr preferRelativeResize="0"/>
          <p:nvPr/>
        </p:nvPicPr>
        <p:blipFill>
          <a:blip r:embed="rId10">
            <a:alphaModFix/>
          </a:blip>
          <a:stretch>
            <a:fillRect/>
          </a:stretch>
        </p:blipFill>
        <p:spPr>
          <a:xfrm>
            <a:off x="3886588" y="2508675"/>
            <a:ext cx="1370825" cy="1278799"/>
          </a:xfrm>
          <a:prstGeom prst="rect">
            <a:avLst/>
          </a:prstGeom>
          <a:noFill/>
          <a:ln>
            <a:noFill/>
          </a:ln>
        </p:spPr>
      </p:pic>
      <p:pic>
        <p:nvPicPr>
          <p:cNvPr id="338" name="Google Shape;338;p23"/>
          <p:cNvPicPr preferRelativeResize="0"/>
          <p:nvPr/>
        </p:nvPicPr>
        <p:blipFill>
          <a:blip r:embed="rId11">
            <a:alphaModFix/>
          </a:blip>
          <a:stretch>
            <a:fillRect/>
          </a:stretch>
        </p:blipFill>
        <p:spPr>
          <a:xfrm>
            <a:off x="5257413" y="2508675"/>
            <a:ext cx="1370825" cy="1278799"/>
          </a:xfrm>
          <a:prstGeom prst="rect">
            <a:avLst/>
          </a:prstGeom>
          <a:noFill/>
          <a:ln>
            <a:noFill/>
          </a:ln>
        </p:spPr>
      </p:pic>
      <p:pic>
        <p:nvPicPr>
          <p:cNvPr id="339" name="Google Shape;339;p23"/>
          <p:cNvPicPr preferRelativeResize="0"/>
          <p:nvPr/>
        </p:nvPicPr>
        <p:blipFill>
          <a:blip r:embed="rId12">
            <a:alphaModFix/>
          </a:blip>
          <a:stretch>
            <a:fillRect/>
          </a:stretch>
        </p:blipFill>
        <p:spPr>
          <a:xfrm>
            <a:off x="6628238" y="2508675"/>
            <a:ext cx="1370825" cy="1278799"/>
          </a:xfrm>
          <a:prstGeom prst="rect">
            <a:avLst/>
          </a:prstGeom>
          <a:noFill/>
          <a:ln>
            <a:noFill/>
          </a:ln>
        </p:spPr>
      </p:pic>
      <p:sp>
        <p:nvSpPr>
          <p:cNvPr id="340" name="Google Shape;340;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Dataset test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Premiers résultats obtenus</a:t>
            </a:r>
            <a:endParaRPr/>
          </a:p>
        </p:txBody>
      </p:sp>
      <p:sp>
        <p:nvSpPr>
          <p:cNvPr id="346" name="Google Shape;346;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47" name="Google Shape;347;p24"/>
          <p:cNvPicPr preferRelativeResize="0"/>
          <p:nvPr/>
        </p:nvPicPr>
        <p:blipFill>
          <a:blip r:embed="rId3">
            <a:alphaModFix/>
          </a:blip>
          <a:stretch>
            <a:fillRect/>
          </a:stretch>
        </p:blipFill>
        <p:spPr>
          <a:xfrm>
            <a:off x="426425" y="1215838"/>
            <a:ext cx="2143325" cy="2143325"/>
          </a:xfrm>
          <a:prstGeom prst="rect">
            <a:avLst/>
          </a:prstGeom>
          <a:noFill/>
          <a:ln>
            <a:noFill/>
          </a:ln>
        </p:spPr>
      </p:pic>
      <p:pic>
        <p:nvPicPr>
          <p:cNvPr id="348" name="Google Shape;348;p24"/>
          <p:cNvPicPr preferRelativeResize="0"/>
          <p:nvPr/>
        </p:nvPicPr>
        <p:blipFill>
          <a:blip r:embed="rId4">
            <a:alphaModFix/>
          </a:blip>
          <a:stretch>
            <a:fillRect/>
          </a:stretch>
        </p:blipFill>
        <p:spPr>
          <a:xfrm>
            <a:off x="3597775" y="1215838"/>
            <a:ext cx="2143325" cy="2143325"/>
          </a:xfrm>
          <a:prstGeom prst="rect">
            <a:avLst/>
          </a:prstGeom>
          <a:noFill/>
          <a:ln>
            <a:noFill/>
          </a:ln>
        </p:spPr>
      </p:pic>
      <p:sp>
        <p:nvSpPr>
          <p:cNvPr id="349" name="Google Shape;349;p24"/>
          <p:cNvSpPr txBox="1"/>
          <p:nvPr/>
        </p:nvSpPr>
        <p:spPr>
          <a:xfrm>
            <a:off x="426425" y="3474400"/>
            <a:ext cx="2143200" cy="13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Roboto"/>
                <a:ea typeface="Roboto"/>
                <a:cs typeface="Roboto"/>
                <a:sym typeface="Roboto"/>
              </a:rPr>
              <a:t>Image : 512 x 512</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fr" sz="1800">
                <a:solidFill>
                  <a:schemeClr val="dk2"/>
                </a:solidFill>
                <a:latin typeface="Roboto"/>
                <a:ea typeface="Roboto"/>
                <a:cs typeface="Roboto"/>
                <a:sym typeface="Roboto"/>
              </a:rPr>
              <a:t>Bloc : 16 x 16</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fr" sz="1800">
                <a:solidFill>
                  <a:schemeClr val="dk2"/>
                </a:solidFill>
                <a:latin typeface="Roboto"/>
                <a:ea typeface="Roboto"/>
                <a:cs typeface="Roboto"/>
                <a:sym typeface="Roboto"/>
              </a:rPr>
              <a:t>Database : 10 img</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fr" sz="1800">
                <a:solidFill>
                  <a:schemeClr val="dk2"/>
                </a:solidFill>
                <a:latin typeface="Roboto"/>
                <a:ea typeface="Roboto"/>
                <a:cs typeface="Roboto"/>
                <a:sym typeface="Roboto"/>
              </a:rPr>
              <a:t>Taille CB : 64</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350" name="Google Shape;350;p24"/>
          <p:cNvSpPr txBox="1"/>
          <p:nvPr/>
        </p:nvSpPr>
        <p:spPr>
          <a:xfrm>
            <a:off x="3597838" y="3474400"/>
            <a:ext cx="2143200" cy="13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Roboto"/>
                <a:ea typeface="Roboto"/>
                <a:cs typeface="Roboto"/>
                <a:sym typeface="Roboto"/>
              </a:rPr>
              <a:t>Image : 512 x 512</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fr" sz="1800">
                <a:solidFill>
                  <a:schemeClr val="dk2"/>
                </a:solidFill>
                <a:latin typeface="Roboto"/>
                <a:ea typeface="Roboto"/>
                <a:cs typeface="Roboto"/>
                <a:sym typeface="Roboto"/>
              </a:rPr>
              <a:t>Bloc : 8 x 8</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fr" sz="1800">
                <a:solidFill>
                  <a:schemeClr val="dk2"/>
                </a:solidFill>
                <a:latin typeface="Roboto"/>
                <a:ea typeface="Roboto"/>
                <a:cs typeface="Roboto"/>
                <a:sym typeface="Roboto"/>
              </a:rPr>
              <a:t>Database : 10 img</a:t>
            </a:r>
            <a:endParaRPr sz="1800">
              <a:solidFill>
                <a:schemeClr val="dk2"/>
              </a:solidFill>
              <a:latin typeface="Roboto"/>
              <a:ea typeface="Roboto"/>
              <a:cs typeface="Roboto"/>
              <a:sym typeface="Roboto"/>
            </a:endParaRPr>
          </a:p>
          <a:p>
            <a:pPr indent="0" lvl="0" marL="0" rtl="0" algn="l">
              <a:spcBef>
                <a:spcPts val="0"/>
              </a:spcBef>
              <a:spcAft>
                <a:spcPts val="0"/>
              </a:spcAft>
              <a:buNone/>
            </a:pPr>
            <a:r>
              <a:rPr lang="fr" sz="1800">
                <a:solidFill>
                  <a:schemeClr val="dk2"/>
                </a:solidFill>
                <a:latin typeface="Roboto"/>
                <a:ea typeface="Roboto"/>
                <a:cs typeface="Roboto"/>
                <a:sym typeface="Roboto"/>
              </a:rPr>
              <a:t>Taille CB : 64</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351" name="Google Shape;351;p24"/>
          <p:cNvPicPr preferRelativeResize="0"/>
          <p:nvPr/>
        </p:nvPicPr>
        <p:blipFill>
          <a:blip r:embed="rId5">
            <a:alphaModFix/>
          </a:blip>
          <a:stretch>
            <a:fillRect/>
          </a:stretch>
        </p:blipFill>
        <p:spPr>
          <a:xfrm>
            <a:off x="6688975" y="1215850"/>
            <a:ext cx="2143325" cy="214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Base de données utilisée</a:t>
            </a:r>
            <a:endParaRPr/>
          </a:p>
        </p:txBody>
      </p:sp>
      <p:sp>
        <p:nvSpPr>
          <p:cNvPr id="357" name="Google Shape;357;p25"/>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58" name="Google Shape;358;p25"/>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fr" sz="1400">
                <a:solidFill>
                  <a:srgbClr val="000000"/>
                </a:solidFill>
              </a:rPr>
              <a:t>Le choix de la base de données d’entraînement influence directement l’efficacité du </a:t>
            </a:r>
            <a:r>
              <a:rPr b="1" lang="fr" sz="1400">
                <a:solidFill>
                  <a:srgbClr val="000000"/>
                </a:solidFill>
              </a:rPr>
              <a:t>codebook</a:t>
            </a:r>
            <a:r>
              <a:rPr lang="fr" sz="1400">
                <a:solidFill>
                  <a:srgbClr val="000000"/>
                </a:solidFill>
              </a:rPr>
              <a:t>. Si l’on souhaite quantifier des images d’un certain genre (par exemple des images d’animaux), alors il sera plus pertinent d’avoir une base de donnée constitué majoritairement d’images d’animaux, car le dictionnaire ainsi créée comportera des motifs propres aux animaux.</a:t>
            </a:r>
            <a:endParaRPr sz="1400">
              <a:solidFill>
                <a:srgbClr val="000000"/>
              </a:solidFill>
            </a:endParaRPr>
          </a:p>
          <a:p>
            <a:pPr indent="0" lvl="0" marL="0" rtl="0" algn="just">
              <a:lnSpc>
                <a:spcPct val="150000"/>
              </a:lnSpc>
              <a:spcBef>
                <a:spcPts val="1200"/>
              </a:spcBef>
              <a:spcAft>
                <a:spcPts val="0"/>
              </a:spcAft>
              <a:buNone/>
            </a:pPr>
            <a:r>
              <a:rPr b="1" lang="fr" sz="1400">
                <a:solidFill>
                  <a:srgbClr val="000000"/>
                </a:solidFill>
              </a:rPr>
              <a:t>Base de donnée choisie </a:t>
            </a:r>
            <a:r>
              <a:rPr lang="fr" sz="1400">
                <a:solidFill>
                  <a:srgbClr val="000000"/>
                </a:solidFill>
              </a:rPr>
              <a:t>: 16 images d’êtres vivants divers, en 512x512 pixels.</a:t>
            </a:r>
            <a:endParaRPr sz="1400">
              <a:solidFill>
                <a:srgbClr val="000000"/>
              </a:solidFill>
            </a:endParaRPr>
          </a:p>
          <a:p>
            <a:pPr indent="0" lvl="0" marL="0" rtl="0" algn="l">
              <a:spcBef>
                <a:spcPts val="1200"/>
              </a:spcBef>
              <a:spcAft>
                <a:spcPts val="0"/>
              </a:spcAft>
              <a:buNone/>
            </a:pPr>
            <a:r>
              <a:t/>
            </a:r>
            <a:endParaRPr sz="1300">
              <a:solidFill>
                <a:srgbClr val="000000"/>
              </a:solidFill>
            </a:endParaRPr>
          </a:p>
          <a:p>
            <a:pPr indent="0" lvl="0" marL="0" rtl="0" algn="l">
              <a:spcBef>
                <a:spcPts val="1200"/>
              </a:spcBef>
              <a:spcAft>
                <a:spcPts val="1200"/>
              </a:spcAft>
              <a:buNone/>
            </a:pPr>
            <a:r>
              <a:t/>
            </a:r>
            <a:endParaRPr sz="1350">
              <a:solidFill>
                <a:srgbClr val="FFFFFF"/>
              </a:solidFill>
              <a:highlight>
                <a:srgbClr val="C9D7F1"/>
              </a:highlight>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Base de données utilisée</a:t>
            </a:r>
            <a:endParaRPr/>
          </a:p>
        </p:txBody>
      </p:sp>
      <p:sp>
        <p:nvSpPr>
          <p:cNvPr id="364" name="Google Shape;364;p26"/>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65" name="Google Shape;365;p26"/>
          <p:cNvPicPr preferRelativeResize="0"/>
          <p:nvPr/>
        </p:nvPicPr>
        <p:blipFill>
          <a:blip r:embed="rId3">
            <a:alphaModFix/>
          </a:blip>
          <a:stretch>
            <a:fillRect/>
          </a:stretch>
        </p:blipFill>
        <p:spPr>
          <a:xfrm>
            <a:off x="7634775" y="2470575"/>
            <a:ext cx="1020925" cy="1098276"/>
          </a:xfrm>
          <a:prstGeom prst="rect">
            <a:avLst/>
          </a:prstGeom>
          <a:noFill/>
          <a:ln>
            <a:noFill/>
          </a:ln>
        </p:spPr>
      </p:pic>
      <p:pic>
        <p:nvPicPr>
          <p:cNvPr id="366" name="Google Shape;366;p26"/>
          <p:cNvPicPr preferRelativeResize="0"/>
          <p:nvPr/>
        </p:nvPicPr>
        <p:blipFill>
          <a:blip r:embed="rId4">
            <a:alphaModFix/>
          </a:blip>
          <a:stretch>
            <a:fillRect/>
          </a:stretch>
        </p:blipFill>
        <p:spPr>
          <a:xfrm>
            <a:off x="7634775" y="1372300"/>
            <a:ext cx="1020925" cy="1098276"/>
          </a:xfrm>
          <a:prstGeom prst="rect">
            <a:avLst/>
          </a:prstGeom>
          <a:noFill/>
          <a:ln>
            <a:noFill/>
          </a:ln>
        </p:spPr>
      </p:pic>
      <p:pic>
        <p:nvPicPr>
          <p:cNvPr id="367" name="Google Shape;367;p26"/>
          <p:cNvPicPr preferRelativeResize="0"/>
          <p:nvPr/>
        </p:nvPicPr>
        <p:blipFill>
          <a:blip r:embed="rId5">
            <a:alphaModFix/>
          </a:blip>
          <a:stretch>
            <a:fillRect/>
          </a:stretch>
        </p:blipFill>
        <p:spPr>
          <a:xfrm>
            <a:off x="6613850" y="2477024"/>
            <a:ext cx="1020925" cy="1085384"/>
          </a:xfrm>
          <a:prstGeom prst="rect">
            <a:avLst/>
          </a:prstGeom>
          <a:noFill/>
          <a:ln>
            <a:noFill/>
          </a:ln>
        </p:spPr>
      </p:pic>
      <p:pic>
        <p:nvPicPr>
          <p:cNvPr id="368" name="Google Shape;368;p26"/>
          <p:cNvPicPr preferRelativeResize="0"/>
          <p:nvPr/>
        </p:nvPicPr>
        <p:blipFill>
          <a:blip r:embed="rId6">
            <a:alphaModFix/>
          </a:blip>
          <a:stretch>
            <a:fillRect/>
          </a:stretch>
        </p:blipFill>
        <p:spPr>
          <a:xfrm>
            <a:off x="5592925" y="2477024"/>
            <a:ext cx="1020925" cy="1085384"/>
          </a:xfrm>
          <a:prstGeom prst="rect">
            <a:avLst/>
          </a:prstGeom>
          <a:noFill/>
          <a:ln>
            <a:noFill/>
          </a:ln>
        </p:spPr>
      </p:pic>
      <p:pic>
        <p:nvPicPr>
          <p:cNvPr id="369" name="Google Shape;369;p26"/>
          <p:cNvPicPr preferRelativeResize="0"/>
          <p:nvPr/>
        </p:nvPicPr>
        <p:blipFill>
          <a:blip r:embed="rId7">
            <a:alphaModFix/>
          </a:blip>
          <a:stretch>
            <a:fillRect/>
          </a:stretch>
        </p:blipFill>
        <p:spPr>
          <a:xfrm>
            <a:off x="4572000" y="2477024"/>
            <a:ext cx="1020925" cy="1085384"/>
          </a:xfrm>
          <a:prstGeom prst="rect">
            <a:avLst/>
          </a:prstGeom>
          <a:noFill/>
          <a:ln>
            <a:noFill/>
          </a:ln>
        </p:spPr>
      </p:pic>
      <p:pic>
        <p:nvPicPr>
          <p:cNvPr id="370" name="Google Shape;370;p26"/>
          <p:cNvPicPr preferRelativeResize="0"/>
          <p:nvPr/>
        </p:nvPicPr>
        <p:blipFill>
          <a:blip r:embed="rId8">
            <a:alphaModFix/>
          </a:blip>
          <a:stretch>
            <a:fillRect/>
          </a:stretch>
        </p:blipFill>
        <p:spPr>
          <a:xfrm>
            <a:off x="3551075" y="2477024"/>
            <a:ext cx="1020925" cy="1085384"/>
          </a:xfrm>
          <a:prstGeom prst="rect">
            <a:avLst/>
          </a:prstGeom>
          <a:noFill/>
          <a:ln>
            <a:noFill/>
          </a:ln>
        </p:spPr>
      </p:pic>
      <p:pic>
        <p:nvPicPr>
          <p:cNvPr id="371" name="Google Shape;371;p26"/>
          <p:cNvPicPr preferRelativeResize="0"/>
          <p:nvPr/>
        </p:nvPicPr>
        <p:blipFill>
          <a:blip r:embed="rId9">
            <a:alphaModFix/>
          </a:blip>
          <a:stretch>
            <a:fillRect/>
          </a:stretch>
        </p:blipFill>
        <p:spPr>
          <a:xfrm>
            <a:off x="2530150" y="2477024"/>
            <a:ext cx="1020925" cy="1085384"/>
          </a:xfrm>
          <a:prstGeom prst="rect">
            <a:avLst/>
          </a:prstGeom>
          <a:noFill/>
          <a:ln>
            <a:noFill/>
          </a:ln>
        </p:spPr>
      </p:pic>
      <p:pic>
        <p:nvPicPr>
          <p:cNvPr id="372" name="Google Shape;372;p26"/>
          <p:cNvPicPr preferRelativeResize="0"/>
          <p:nvPr/>
        </p:nvPicPr>
        <p:blipFill>
          <a:blip r:embed="rId10">
            <a:alphaModFix/>
          </a:blip>
          <a:stretch>
            <a:fillRect/>
          </a:stretch>
        </p:blipFill>
        <p:spPr>
          <a:xfrm>
            <a:off x="1509225" y="2470575"/>
            <a:ext cx="1020925" cy="1098276"/>
          </a:xfrm>
          <a:prstGeom prst="rect">
            <a:avLst/>
          </a:prstGeom>
          <a:noFill/>
          <a:ln>
            <a:noFill/>
          </a:ln>
        </p:spPr>
      </p:pic>
      <p:pic>
        <p:nvPicPr>
          <p:cNvPr id="373" name="Google Shape;373;p26"/>
          <p:cNvPicPr preferRelativeResize="0"/>
          <p:nvPr/>
        </p:nvPicPr>
        <p:blipFill>
          <a:blip r:embed="rId11">
            <a:alphaModFix/>
          </a:blip>
          <a:stretch>
            <a:fillRect/>
          </a:stretch>
        </p:blipFill>
        <p:spPr>
          <a:xfrm>
            <a:off x="488300" y="2470575"/>
            <a:ext cx="1020925" cy="1098276"/>
          </a:xfrm>
          <a:prstGeom prst="rect">
            <a:avLst/>
          </a:prstGeom>
          <a:noFill/>
          <a:ln>
            <a:noFill/>
          </a:ln>
        </p:spPr>
      </p:pic>
      <p:pic>
        <p:nvPicPr>
          <p:cNvPr id="374" name="Google Shape;374;p26"/>
          <p:cNvPicPr preferRelativeResize="0"/>
          <p:nvPr/>
        </p:nvPicPr>
        <p:blipFill>
          <a:blip r:embed="rId12">
            <a:alphaModFix/>
          </a:blip>
          <a:stretch>
            <a:fillRect/>
          </a:stretch>
        </p:blipFill>
        <p:spPr>
          <a:xfrm>
            <a:off x="6613850" y="1372300"/>
            <a:ext cx="1020925" cy="1098276"/>
          </a:xfrm>
          <a:prstGeom prst="rect">
            <a:avLst/>
          </a:prstGeom>
          <a:noFill/>
          <a:ln>
            <a:noFill/>
          </a:ln>
        </p:spPr>
      </p:pic>
      <p:pic>
        <p:nvPicPr>
          <p:cNvPr id="375" name="Google Shape;375;p26"/>
          <p:cNvPicPr preferRelativeResize="0"/>
          <p:nvPr/>
        </p:nvPicPr>
        <p:blipFill>
          <a:blip r:embed="rId13">
            <a:alphaModFix/>
          </a:blip>
          <a:stretch>
            <a:fillRect/>
          </a:stretch>
        </p:blipFill>
        <p:spPr>
          <a:xfrm>
            <a:off x="5592925" y="1372300"/>
            <a:ext cx="1020925" cy="1098276"/>
          </a:xfrm>
          <a:prstGeom prst="rect">
            <a:avLst/>
          </a:prstGeom>
          <a:noFill/>
          <a:ln>
            <a:noFill/>
          </a:ln>
        </p:spPr>
      </p:pic>
      <p:pic>
        <p:nvPicPr>
          <p:cNvPr id="376" name="Google Shape;376;p26"/>
          <p:cNvPicPr preferRelativeResize="0"/>
          <p:nvPr/>
        </p:nvPicPr>
        <p:blipFill>
          <a:blip r:embed="rId14">
            <a:alphaModFix/>
          </a:blip>
          <a:stretch>
            <a:fillRect/>
          </a:stretch>
        </p:blipFill>
        <p:spPr>
          <a:xfrm>
            <a:off x="4572000" y="1372300"/>
            <a:ext cx="1020925" cy="1098276"/>
          </a:xfrm>
          <a:prstGeom prst="rect">
            <a:avLst/>
          </a:prstGeom>
          <a:noFill/>
          <a:ln>
            <a:noFill/>
          </a:ln>
        </p:spPr>
      </p:pic>
      <p:pic>
        <p:nvPicPr>
          <p:cNvPr id="377" name="Google Shape;377;p26"/>
          <p:cNvPicPr preferRelativeResize="0"/>
          <p:nvPr/>
        </p:nvPicPr>
        <p:blipFill>
          <a:blip r:embed="rId15">
            <a:alphaModFix/>
          </a:blip>
          <a:stretch>
            <a:fillRect/>
          </a:stretch>
        </p:blipFill>
        <p:spPr>
          <a:xfrm>
            <a:off x="3551064" y="1372300"/>
            <a:ext cx="1020925" cy="1098276"/>
          </a:xfrm>
          <a:prstGeom prst="rect">
            <a:avLst/>
          </a:prstGeom>
          <a:noFill/>
          <a:ln>
            <a:noFill/>
          </a:ln>
        </p:spPr>
      </p:pic>
      <p:pic>
        <p:nvPicPr>
          <p:cNvPr id="378" name="Google Shape;378;p26"/>
          <p:cNvPicPr preferRelativeResize="0"/>
          <p:nvPr/>
        </p:nvPicPr>
        <p:blipFill>
          <a:blip r:embed="rId16">
            <a:alphaModFix/>
          </a:blip>
          <a:stretch>
            <a:fillRect/>
          </a:stretch>
        </p:blipFill>
        <p:spPr>
          <a:xfrm>
            <a:off x="2530150" y="1372300"/>
            <a:ext cx="1020925" cy="1098276"/>
          </a:xfrm>
          <a:prstGeom prst="rect">
            <a:avLst/>
          </a:prstGeom>
          <a:noFill/>
          <a:ln>
            <a:noFill/>
          </a:ln>
        </p:spPr>
      </p:pic>
      <p:pic>
        <p:nvPicPr>
          <p:cNvPr id="379" name="Google Shape;379;p26"/>
          <p:cNvPicPr preferRelativeResize="0"/>
          <p:nvPr/>
        </p:nvPicPr>
        <p:blipFill>
          <a:blip r:embed="rId17">
            <a:alphaModFix/>
          </a:blip>
          <a:stretch>
            <a:fillRect/>
          </a:stretch>
        </p:blipFill>
        <p:spPr>
          <a:xfrm>
            <a:off x="1509225" y="1372300"/>
            <a:ext cx="1020925" cy="1098276"/>
          </a:xfrm>
          <a:prstGeom prst="rect">
            <a:avLst/>
          </a:prstGeom>
          <a:noFill/>
          <a:ln>
            <a:noFill/>
          </a:ln>
        </p:spPr>
      </p:pic>
      <p:pic>
        <p:nvPicPr>
          <p:cNvPr id="380" name="Google Shape;380;p26"/>
          <p:cNvPicPr preferRelativeResize="0"/>
          <p:nvPr/>
        </p:nvPicPr>
        <p:blipFill>
          <a:blip r:embed="rId18">
            <a:alphaModFix/>
          </a:blip>
          <a:stretch>
            <a:fillRect/>
          </a:stretch>
        </p:blipFill>
        <p:spPr>
          <a:xfrm>
            <a:off x="488300" y="1372300"/>
            <a:ext cx="1020925" cy="1098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Hyperparamètres utilisés</a:t>
            </a:r>
            <a:endParaRPr/>
          </a:p>
        </p:txBody>
      </p:sp>
      <p:sp>
        <p:nvSpPr>
          <p:cNvPr id="386" name="Google Shape;386;p27"/>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87" name="Google Shape;387;p27"/>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fr" sz="1400">
                <a:solidFill>
                  <a:srgbClr val="000000"/>
                </a:solidFill>
              </a:rPr>
              <a:t>Le temps de calcul du </a:t>
            </a:r>
            <a:r>
              <a:rPr b="1" lang="fr" sz="1400">
                <a:solidFill>
                  <a:srgbClr val="000000"/>
                </a:solidFill>
              </a:rPr>
              <a:t>codebook</a:t>
            </a:r>
            <a:r>
              <a:rPr lang="fr" sz="1400">
                <a:solidFill>
                  <a:srgbClr val="000000"/>
                </a:solidFill>
              </a:rPr>
              <a:t> peut être très élevé, il convient donc de </a:t>
            </a:r>
            <a:r>
              <a:rPr lang="fr" sz="1400">
                <a:solidFill>
                  <a:srgbClr val="000000"/>
                </a:solidFill>
              </a:rPr>
              <a:t>choisir</a:t>
            </a:r>
            <a:r>
              <a:rPr lang="fr" sz="1400">
                <a:solidFill>
                  <a:srgbClr val="000000"/>
                </a:solidFill>
              </a:rPr>
              <a:t> un jeu d’hyperparamètres approprié à notre application. Les paramètres premièrement utilisés sont les suivants :</a:t>
            </a:r>
            <a:endParaRPr sz="1400">
              <a:solidFill>
                <a:srgbClr val="000000"/>
              </a:solidFill>
            </a:endParaRPr>
          </a:p>
          <a:p>
            <a:pPr indent="-317500" lvl="0" marL="457200" rtl="0" algn="just">
              <a:lnSpc>
                <a:spcPct val="150000"/>
              </a:lnSpc>
              <a:spcBef>
                <a:spcPts val="1200"/>
              </a:spcBef>
              <a:spcAft>
                <a:spcPts val="0"/>
              </a:spcAft>
              <a:buClr>
                <a:srgbClr val="000000"/>
              </a:buClr>
              <a:buSzPts val="1400"/>
              <a:buChar char="-"/>
            </a:pPr>
            <a:r>
              <a:rPr lang="fr" sz="1400">
                <a:solidFill>
                  <a:srgbClr val="000000"/>
                </a:solidFill>
              </a:rPr>
              <a:t>Taille de blocs </a:t>
            </a:r>
            <a:r>
              <a:rPr b="1" lang="fr" sz="1400">
                <a:solidFill>
                  <a:srgbClr val="000000"/>
                </a:solidFill>
              </a:rPr>
              <a:t>NxN</a:t>
            </a:r>
            <a:r>
              <a:rPr lang="fr" sz="1400">
                <a:solidFill>
                  <a:srgbClr val="000000"/>
                </a:solidFill>
              </a:rPr>
              <a:t> : 32x32. Les images étant de taille 512x512 pixels, on obtient 256 blocs par image. Nous disposons de 16 images, soit un total de 4096 blocs. Chaque bloc étant représenté par un vecteur, </a:t>
            </a:r>
            <a:r>
              <a:rPr b="1" lang="fr" sz="1400">
                <a:solidFill>
                  <a:srgbClr val="000000"/>
                </a:solidFill>
              </a:rPr>
              <a:t>notre pool est donc composé de 4096 vecteurs.</a:t>
            </a:r>
            <a:endParaRPr b="1"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fr" sz="1400">
                <a:solidFill>
                  <a:srgbClr val="000000"/>
                </a:solidFill>
              </a:rPr>
              <a:t>Seuil de décroissance de la </a:t>
            </a:r>
            <a:r>
              <a:rPr lang="fr" sz="1400">
                <a:solidFill>
                  <a:srgbClr val="000000"/>
                </a:solidFill>
              </a:rPr>
              <a:t>distorsion</a:t>
            </a:r>
            <a:r>
              <a:rPr lang="fr" sz="1400">
                <a:solidFill>
                  <a:srgbClr val="000000"/>
                </a:solidFill>
              </a:rPr>
              <a:t> moyenne : </a:t>
            </a:r>
            <a:r>
              <a:rPr b="1" lang="fr" sz="1400">
                <a:solidFill>
                  <a:srgbClr val="000000"/>
                </a:solidFill>
              </a:rPr>
              <a:t>0.1</a:t>
            </a:r>
            <a:endParaRPr b="1"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fr" sz="1400">
                <a:solidFill>
                  <a:srgbClr val="000000"/>
                </a:solidFill>
              </a:rPr>
              <a:t>Nombre de vecteurs prototypes voulu pour le codebook :</a:t>
            </a:r>
            <a:r>
              <a:rPr b="1" lang="fr" sz="1400">
                <a:solidFill>
                  <a:srgbClr val="000000"/>
                </a:solidFill>
              </a:rPr>
              <a:t> 512</a:t>
            </a:r>
            <a:endParaRPr b="1" sz="1400">
              <a:solidFill>
                <a:srgbClr val="000000"/>
              </a:solidFill>
            </a:endParaRPr>
          </a:p>
          <a:p>
            <a:pPr indent="0" lvl="0" marL="0" rtl="0" algn="l">
              <a:spcBef>
                <a:spcPts val="1200"/>
              </a:spcBef>
              <a:spcAft>
                <a:spcPts val="1200"/>
              </a:spcAft>
              <a:buNone/>
            </a:pPr>
            <a:r>
              <a:t/>
            </a:r>
            <a:endParaRPr sz="1350">
              <a:solidFill>
                <a:srgbClr val="FFFFFF"/>
              </a:solidFill>
              <a:highlight>
                <a:srgbClr val="C9D7F1"/>
              </a:highlight>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Complexité algorithmique de LBG</a:t>
            </a:r>
            <a:endParaRPr/>
          </a:p>
        </p:txBody>
      </p:sp>
      <p:sp>
        <p:nvSpPr>
          <p:cNvPr id="393" name="Google Shape;393;p28"/>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94" name="Google Shape;394;p28"/>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fr" sz="1400">
                <a:solidFill>
                  <a:srgbClr val="000000"/>
                </a:solidFill>
              </a:rPr>
              <a:t>L’étape prenant la majorité du temps dans l’algorithme est l’</a:t>
            </a:r>
            <a:r>
              <a:rPr b="1" lang="fr" sz="1400">
                <a:solidFill>
                  <a:srgbClr val="000000"/>
                </a:solidFill>
              </a:rPr>
              <a:t>étape 3</a:t>
            </a:r>
            <a:r>
              <a:rPr lang="fr" sz="1400">
                <a:solidFill>
                  <a:srgbClr val="000000"/>
                </a:solidFill>
              </a:rPr>
              <a:t>, consistant à la classification des vecteurs de notre pool, relativement aux vecteurs prototypes.</a:t>
            </a:r>
            <a:endParaRPr sz="1400">
              <a:solidFill>
                <a:srgbClr val="000000"/>
              </a:solidFill>
            </a:endParaRPr>
          </a:p>
          <a:p>
            <a:pPr indent="0" lvl="0" marL="0" rtl="0" algn="just">
              <a:lnSpc>
                <a:spcPct val="150000"/>
              </a:lnSpc>
              <a:spcBef>
                <a:spcPts val="1200"/>
              </a:spcBef>
              <a:spcAft>
                <a:spcPts val="0"/>
              </a:spcAft>
              <a:buNone/>
            </a:pPr>
            <a:r>
              <a:rPr b="1" lang="fr" sz="1400">
                <a:solidFill>
                  <a:srgbClr val="000000"/>
                </a:solidFill>
              </a:rPr>
              <a:t>Classification = calculs de distance euclidienne.</a:t>
            </a:r>
            <a:endParaRPr b="1" sz="1400">
              <a:solidFill>
                <a:srgbClr val="000000"/>
              </a:solidFill>
            </a:endParaRPr>
          </a:p>
          <a:p>
            <a:pPr indent="0" lvl="0" marL="0" rtl="0" algn="just">
              <a:lnSpc>
                <a:spcPct val="150000"/>
              </a:lnSpc>
              <a:spcBef>
                <a:spcPts val="1200"/>
              </a:spcBef>
              <a:spcAft>
                <a:spcPts val="0"/>
              </a:spcAft>
              <a:buNone/>
            </a:pPr>
            <a:r>
              <a:rPr lang="fr" sz="1400">
                <a:solidFill>
                  <a:srgbClr val="000000"/>
                </a:solidFill>
              </a:rPr>
              <a:t>Après l’étape 2 : 2 vecteurs prototypes. Pool : 4096 vecteurs =&gt; 8192 calculs de distance/étape de convergence. </a:t>
            </a:r>
            <a:endParaRPr sz="1400">
              <a:solidFill>
                <a:srgbClr val="000000"/>
              </a:solidFill>
            </a:endParaRPr>
          </a:p>
          <a:p>
            <a:pPr indent="0" lvl="0" marL="0" rtl="0" algn="just">
              <a:lnSpc>
                <a:spcPct val="150000"/>
              </a:lnSpc>
              <a:spcBef>
                <a:spcPts val="1200"/>
              </a:spcBef>
              <a:spcAft>
                <a:spcPts val="1200"/>
              </a:spcAft>
              <a:buNone/>
            </a:pPr>
            <a:r>
              <a:rPr b="1" lang="fr" sz="1400">
                <a:solidFill>
                  <a:srgbClr val="000000"/>
                </a:solidFill>
              </a:rPr>
              <a:t>~5 étapes de convergence </a:t>
            </a:r>
            <a:r>
              <a:rPr lang="fr" sz="1400">
                <a:solidFill>
                  <a:srgbClr val="000000"/>
                </a:solidFill>
              </a:rPr>
              <a:t>pour la </a:t>
            </a:r>
            <a:r>
              <a:rPr lang="fr" sz="1400">
                <a:solidFill>
                  <a:srgbClr val="000000"/>
                </a:solidFill>
              </a:rPr>
              <a:t>distorsion</a:t>
            </a:r>
            <a:r>
              <a:rPr lang="fr" sz="1400">
                <a:solidFill>
                  <a:srgbClr val="000000"/>
                </a:solidFill>
              </a:rPr>
              <a:t> moyenne </a:t>
            </a:r>
            <a:r>
              <a:rPr b="1" lang="fr" sz="1400">
                <a:solidFill>
                  <a:srgbClr val="000000"/>
                </a:solidFill>
              </a:rPr>
              <a:t>=&gt;</a:t>
            </a:r>
            <a:r>
              <a:rPr lang="fr" sz="1400">
                <a:solidFill>
                  <a:srgbClr val="000000"/>
                </a:solidFill>
              </a:rPr>
              <a:t> </a:t>
            </a:r>
            <a:r>
              <a:rPr b="1" lang="fr" sz="1400">
                <a:solidFill>
                  <a:srgbClr val="000000"/>
                </a:solidFill>
              </a:rPr>
              <a:t>plus de 40000 calculs de distance pour passer de 2 à 4 vecteurs prototypes.</a:t>
            </a:r>
            <a:endParaRPr b="1" sz="1350">
              <a:solidFill>
                <a:srgbClr val="FFFFFF"/>
              </a:solidFill>
              <a:highlight>
                <a:srgbClr val="C9D7F1"/>
              </a:highlight>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Complexité algorithmique de LBG</a:t>
            </a:r>
            <a:endParaRPr/>
          </a:p>
        </p:txBody>
      </p:sp>
      <p:sp>
        <p:nvSpPr>
          <p:cNvPr id="400" name="Google Shape;400;p29"/>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01" name="Google Shape;401;p29"/>
          <p:cNvSpPr txBox="1"/>
          <p:nvPr>
            <p:ph idx="1" type="body"/>
          </p:nvPr>
        </p:nvSpPr>
        <p:spPr>
          <a:xfrm>
            <a:off x="311700" y="1017800"/>
            <a:ext cx="8520600" cy="3339000"/>
          </a:xfrm>
          <a:prstGeom prst="rect">
            <a:avLst/>
          </a:prstGeom>
        </p:spPr>
        <p:txBody>
          <a:bodyPr anchorCtr="0" anchor="t" bIns="91425" lIns="91425" spcFirstLastPara="1" rIns="91425" wrap="square" tIns="91425">
            <a:normAutofit lnSpcReduction="20000"/>
          </a:bodyPr>
          <a:lstStyle/>
          <a:p>
            <a:pPr indent="0" lvl="0" marL="0" rtl="0" algn="just">
              <a:lnSpc>
                <a:spcPct val="150000"/>
              </a:lnSpc>
              <a:spcBef>
                <a:spcPts val="0"/>
              </a:spcBef>
              <a:spcAft>
                <a:spcPts val="0"/>
              </a:spcAft>
              <a:buNone/>
            </a:pPr>
            <a:r>
              <a:rPr lang="fr" sz="1400">
                <a:solidFill>
                  <a:srgbClr val="000000"/>
                </a:solidFill>
              </a:rPr>
              <a:t>Doubler le codebook (</a:t>
            </a:r>
            <a:r>
              <a:rPr b="1" lang="fr" sz="1400">
                <a:solidFill>
                  <a:srgbClr val="000000"/>
                </a:solidFill>
              </a:rPr>
              <a:t>étape 2</a:t>
            </a:r>
            <a:r>
              <a:rPr lang="fr" sz="1400">
                <a:solidFill>
                  <a:srgbClr val="000000"/>
                </a:solidFill>
              </a:rPr>
              <a:t>) </a:t>
            </a:r>
            <a:r>
              <a:rPr b="1" lang="fr" sz="1400">
                <a:solidFill>
                  <a:srgbClr val="000000"/>
                </a:solidFill>
              </a:rPr>
              <a:t>=&gt;</a:t>
            </a:r>
            <a:r>
              <a:rPr lang="fr" sz="1400">
                <a:solidFill>
                  <a:srgbClr val="000000"/>
                </a:solidFill>
              </a:rPr>
              <a:t> Doubler le nombre de calculs de distances à effectuer. </a:t>
            </a:r>
            <a:endParaRPr sz="1400">
              <a:solidFill>
                <a:srgbClr val="000000"/>
              </a:solidFill>
            </a:endParaRPr>
          </a:p>
          <a:p>
            <a:pPr indent="0" lvl="0" marL="0" rtl="0" algn="just">
              <a:lnSpc>
                <a:spcPct val="150000"/>
              </a:lnSpc>
              <a:spcBef>
                <a:spcPts val="1200"/>
              </a:spcBef>
              <a:spcAft>
                <a:spcPts val="0"/>
              </a:spcAft>
              <a:buNone/>
            </a:pPr>
            <a:r>
              <a:rPr lang="fr" sz="1400">
                <a:solidFill>
                  <a:srgbClr val="000000"/>
                </a:solidFill>
              </a:rPr>
              <a:t>Nombre moyen d’étape de convergence ~ 5 (optimiste)</a:t>
            </a:r>
            <a:endParaRPr sz="1400">
              <a:solidFill>
                <a:srgbClr val="000000"/>
              </a:solidFill>
            </a:endParaRPr>
          </a:p>
          <a:p>
            <a:pPr indent="0" lvl="0" marL="0" rtl="0" algn="just">
              <a:lnSpc>
                <a:spcPct val="150000"/>
              </a:lnSpc>
              <a:spcBef>
                <a:spcPts val="1200"/>
              </a:spcBef>
              <a:spcAft>
                <a:spcPts val="0"/>
              </a:spcAft>
              <a:buNone/>
            </a:pPr>
            <a:r>
              <a:rPr lang="fr" sz="1400">
                <a:solidFill>
                  <a:srgbClr val="000000"/>
                </a:solidFill>
              </a:rPr>
              <a:t>Estimation du nombre </a:t>
            </a:r>
            <a:r>
              <a:rPr b="1" lang="fr" sz="1400">
                <a:solidFill>
                  <a:srgbClr val="000000"/>
                </a:solidFill>
              </a:rPr>
              <a:t>c </a:t>
            </a:r>
            <a:r>
              <a:rPr lang="fr" sz="1400">
                <a:solidFill>
                  <a:srgbClr val="000000"/>
                </a:solidFill>
              </a:rPr>
              <a:t>de calculs de distance à effectuer au minimum pour obtenir un codebook de taille </a:t>
            </a:r>
            <a:r>
              <a:rPr b="1" lang="fr" sz="1400">
                <a:solidFill>
                  <a:srgbClr val="000000"/>
                </a:solidFill>
              </a:rPr>
              <a:t>n=</a:t>
            </a:r>
            <a:r>
              <a:rPr b="1" lang="fr" sz="1400">
                <a:solidFill>
                  <a:srgbClr val="000000"/>
                </a:solidFill>
              </a:rPr>
              <a:t>2</a:t>
            </a:r>
            <a:r>
              <a:rPr b="1" baseline="30000" lang="fr" sz="1400">
                <a:solidFill>
                  <a:srgbClr val="000000"/>
                </a:solidFill>
              </a:rPr>
              <a:t>k</a:t>
            </a:r>
            <a:r>
              <a:rPr lang="fr" sz="1400">
                <a:solidFill>
                  <a:srgbClr val="000000"/>
                </a:solidFill>
              </a:rPr>
              <a:t>, en utilisant des blocs de taille </a:t>
            </a:r>
            <a:r>
              <a:rPr b="1" lang="fr" sz="1400">
                <a:solidFill>
                  <a:srgbClr val="000000"/>
                </a:solidFill>
              </a:rPr>
              <a:t>NxN</a:t>
            </a:r>
            <a:r>
              <a:rPr lang="fr" sz="1400">
                <a:solidFill>
                  <a:srgbClr val="000000"/>
                </a:solidFill>
              </a:rPr>
              <a:t> sur </a:t>
            </a:r>
            <a:r>
              <a:rPr b="1" lang="fr" sz="1400">
                <a:solidFill>
                  <a:srgbClr val="000000"/>
                </a:solidFill>
              </a:rPr>
              <a:t>K</a:t>
            </a:r>
            <a:r>
              <a:rPr lang="fr" sz="1400">
                <a:solidFill>
                  <a:srgbClr val="000000"/>
                </a:solidFill>
              </a:rPr>
              <a:t> images de taille </a:t>
            </a:r>
            <a:r>
              <a:rPr b="1" lang="fr" sz="1400">
                <a:solidFill>
                  <a:srgbClr val="000000"/>
                </a:solidFill>
              </a:rPr>
              <a:t>MxM</a:t>
            </a:r>
            <a:r>
              <a:rPr lang="fr" sz="1400">
                <a:solidFill>
                  <a:srgbClr val="000000"/>
                </a:solidFill>
              </a:rPr>
              <a:t> : </a:t>
            </a:r>
            <a:endParaRPr sz="1400">
              <a:solidFill>
                <a:srgbClr val="000000"/>
              </a:solidFill>
            </a:endParaRPr>
          </a:p>
          <a:p>
            <a:pPr indent="0" lvl="0" marL="0" rtl="0" algn="just">
              <a:lnSpc>
                <a:spcPct val="150000"/>
              </a:lnSpc>
              <a:spcBef>
                <a:spcPts val="1200"/>
              </a:spcBef>
              <a:spcAft>
                <a:spcPts val="0"/>
              </a:spcAft>
              <a:buNone/>
            </a:pPr>
            <a:r>
              <a:t/>
            </a:r>
            <a:endParaRPr sz="1400">
              <a:solidFill>
                <a:srgbClr val="000000"/>
              </a:solidFill>
            </a:endParaRPr>
          </a:p>
          <a:p>
            <a:pPr indent="0" lvl="0" marL="0" rtl="0" algn="just">
              <a:lnSpc>
                <a:spcPct val="150000"/>
              </a:lnSpc>
              <a:spcBef>
                <a:spcPts val="1200"/>
              </a:spcBef>
              <a:spcAft>
                <a:spcPts val="0"/>
              </a:spcAft>
              <a:buNone/>
            </a:pPr>
            <a:r>
              <a:t/>
            </a:r>
            <a:endParaRPr sz="1400">
              <a:solidFill>
                <a:srgbClr val="000000"/>
              </a:solidFill>
            </a:endParaRPr>
          </a:p>
          <a:p>
            <a:pPr indent="0" lvl="0" marL="0" rtl="0" algn="just">
              <a:lnSpc>
                <a:spcPct val="150000"/>
              </a:lnSpc>
              <a:spcBef>
                <a:spcPts val="1200"/>
              </a:spcBef>
              <a:spcAft>
                <a:spcPts val="0"/>
              </a:spcAft>
              <a:buNone/>
            </a:pPr>
            <a:r>
              <a:rPr lang="fr" sz="1400">
                <a:solidFill>
                  <a:srgbClr val="000000"/>
                </a:solidFill>
              </a:rPr>
              <a:t>                                      :  Nombre de vecteurs contenus dans notre pool.</a:t>
            </a:r>
            <a:endParaRPr sz="1400">
              <a:solidFill>
                <a:srgbClr val="000000"/>
              </a:solidFill>
            </a:endParaRPr>
          </a:p>
          <a:p>
            <a:pPr indent="0" lvl="0" marL="0" rtl="0" algn="just">
              <a:lnSpc>
                <a:spcPct val="150000"/>
              </a:lnSpc>
              <a:spcBef>
                <a:spcPts val="1200"/>
              </a:spcBef>
              <a:spcAft>
                <a:spcPts val="1200"/>
              </a:spcAft>
              <a:buNone/>
            </a:pPr>
            <a:r>
              <a:rPr b="1" lang="fr" sz="1400">
                <a:solidFill>
                  <a:srgbClr val="000000"/>
                </a:solidFill>
              </a:rPr>
              <a:t>Complexité</a:t>
            </a:r>
            <a:r>
              <a:rPr lang="fr" sz="1400">
                <a:solidFill>
                  <a:srgbClr val="000000"/>
                </a:solidFill>
              </a:rPr>
              <a:t> : O(K) ; O(M</a:t>
            </a:r>
            <a:r>
              <a:rPr baseline="30000" lang="fr" sz="1400">
                <a:solidFill>
                  <a:srgbClr val="000000"/>
                </a:solidFill>
              </a:rPr>
              <a:t>2</a:t>
            </a:r>
            <a:r>
              <a:rPr lang="fr" sz="1400">
                <a:solidFill>
                  <a:srgbClr val="000000"/>
                </a:solidFill>
              </a:rPr>
              <a:t>) ; O(1/(N</a:t>
            </a:r>
            <a:r>
              <a:rPr baseline="30000" lang="fr" sz="1400">
                <a:solidFill>
                  <a:srgbClr val="000000"/>
                </a:solidFill>
              </a:rPr>
              <a:t>2</a:t>
            </a:r>
            <a:r>
              <a:rPr lang="fr" sz="1400">
                <a:solidFill>
                  <a:srgbClr val="000000"/>
                </a:solidFill>
              </a:rPr>
              <a:t>)) ; O(n). </a:t>
            </a:r>
            <a:endParaRPr sz="1400">
              <a:solidFill>
                <a:srgbClr val="000000"/>
              </a:solidFill>
            </a:endParaRPr>
          </a:p>
        </p:txBody>
      </p:sp>
      <p:pic>
        <p:nvPicPr>
          <p:cNvPr id="402" name="Google Shape;402;p29"/>
          <p:cNvPicPr preferRelativeResize="0"/>
          <p:nvPr/>
        </p:nvPicPr>
        <p:blipFill>
          <a:blip r:embed="rId3">
            <a:alphaModFix/>
          </a:blip>
          <a:stretch>
            <a:fillRect/>
          </a:stretch>
        </p:blipFill>
        <p:spPr>
          <a:xfrm>
            <a:off x="403075" y="3379500"/>
            <a:ext cx="1656476" cy="543425"/>
          </a:xfrm>
          <a:prstGeom prst="rect">
            <a:avLst/>
          </a:prstGeom>
          <a:noFill/>
          <a:ln>
            <a:noFill/>
          </a:ln>
        </p:spPr>
      </p:pic>
      <p:pic>
        <p:nvPicPr>
          <p:cNvPr id="403" name="Google Shape;403;p29"/>
          <p:cNvPicPr preferRelativeResize="0"/>
          <p:nvPr/>
        </p:nvPicPr>
        <p:blipFill>
          <a:blip r:embed="rId4">
            <a:alphaModFix/>
          </a:blip>
          <a:stretch>
            <a:fillRect/>
          </a:stretch>
        </p:blipFill>
        <p:spPr>
          <a:xfrm>
            <a:off x="1801561" y="2475250"/>
            <a:ext cx="5540875" cy="98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t>C</a:t>
            </a:r>
            <a:r>
              <a:rPr b="1" lang="fr"/>
              <a:t>onclusion</a:t>
            </a:r>
            <a:endParaRPr b="1"/>
          </a:p>
        </p:txBody>
      </p:sp>
      <p:sp>
        <p:nvSpPr>
          <p:cNvPr id="409" name="Google Shape;409;p30"/>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410" name="Google Shape;410;p30"/>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fr" sz="1400">
                <a:solidFill>
                  <a:srgbClr val="000000"/>
                </a:solidFill>
              </a:rPr>
              <a:t>Avec les hyperparamètres choisis, on estime le nombre minimal de calculs de distance à effectuer </a:t>
            </a:r>
            <a:r>
              <a:rPr b="1" lang="fr" sz="1400">
                <a:solidFill>
                  <a:srgbClr val="000000"/>
                </a:solidFill>
              </a:rPr>
              <a:t>c=5*4096*2*(512-1)=20 930 560. </a:t>
            </a:r>
            <a:r>
              <a:rPr lang="fr" sz="1400">
                <a:solidFill>
                  <a:srgbClr val="000000"/>
                </a:solidFill>
              </a:rPr>
              <a:t>Durée de calcul : </a:t>
            </a:r>
            <a:r>
              <a:rPr b="1" lang="fr" sz="1400">
                <a:solidFill>
                  <a:srgbClr val="000000"/>
                </a:solidFill>
              </a:rPr>
              <a:t>plus de 12 heures.</a:t>
            </a:r>
            <a:endParaRPr b="1" sz="1400">
              <a:solidFill>
                <a:srgbClr val="000000"/>
              </a:solidFill>
            </a:endParaRPr>
          </a:p>
          <a:p>
            <a:pPr indent="0" lvl="0" marL="0" rtl="0" algn="just">
              <a:lnSpc>
                <a:spcPct val="150000"/>
              </a:lnSpc>
              <a:spcBef>
                <a:spcPts val="1200"/>
              </a:spcBef>
              <a:spcAft>
                <a:spcPts val="0"/>
              </a:spcAft>
              <a:buNone/>
            </a:pPr>
            <a:r>
              <a:rPr lang="fr" sz="1400">
                <a:solidFill>
                  <a:srgbClr val="000000"/>
                </a:solidFill>
              </a:rPr>
              <a:t>Utiliser des blocs de taille </a:t>
            </a:r>
            <a:r>
              <a:rPr b="1" lang="fr" sz="1400">
                <a:solidFill>
                  <a:srgbClr val="000000"/>
                </a:solidFill>
              </a:rPr>
              <a:t>16x16</a:t>
            </a:r>
            <a:r>
              <a:rPr lang="fr" sz="1400">
                <a:solidFill>
                  <a:srgbClr val="000000"/>
                </a:solidFill>
              </a:rPr>
              <a:t> multiplierait par </a:t>
            </a:r>
            <a:r>
              <a:rPr b="1" lang="fr" sz="1400">
                <a:solidFill>
                  <a:srgbClr val="000000"/>
                </a:solidFill>
              </a:rPr>
              <a:t>4 </a:t>
            </a:r>
            <a:r>
              <a:rPr lang="fr" sz="1400">
                <a:solidFill>
                  <a:srgbClr val="000000"/>
                </a:solidFill>
              </a:rPr>
              <a:t>le nombre de vecteurs du pool, et </a:t>
            </a:r>
            <a:r>
              <a:rPr lang="fr" sz="1400">
                <a:solidFill>
                  <a:srgbClr val="000000"/>
                </a:solidFill>
              </a:rPr>
              <a:t>multiplierait</a:t>
            </a:r>
            <a:r>
              <a:rPr lang="fr" sz="1400">
                <a:solidFill>
                  <a:srgbClr val="000000"/>
                </a:solidFill>
              </a:rPr>
              <a:t> également par </a:t>
            </a:r>
            <a:r>
              <a:rPr b="1" lang="fr" sz="1400">
                <a:solidFill>
                  <a:srgbClr val="000000"/>
                </a:solidFill>
              </a:rPr>
              <a:t>4</a:t>
            </a:r>
            <a:r>
              <a:rPr lang="fr" sz="1400">
                <a:solidFill>
                  <a:srgbClr val="000000"/>
                </a:solidFill>
              </a:rPr>
              <a:t> la durée de l’algorithme.</a:t>
            </a:r>
            <a:endParaRPr sz="1400">
              <a:solidFill>
                <a:srgbClr val="000000"/>
              </a:solidFill>
            </a:endParaRPr>
          </a:p>
          <a:p>
            <a:pPr indent="0" lvl="0" marL="0" rtl="0" algn="just">
              <a:lnSpc>
                <a:spcPct val="150000"/>
              </a:lnSpc>
              <a:spcBef>
                <a:spcPts val="1200"/>
              </a:spcBef>
              <a:spcAft>
                <a:spcPts val="1200"/>
              </a:spcAft>
              <a:buNone/>
            </a:pPr>
            <a:r>
              <a:rPr b="1" lang="fr" sz="1400">
                <a:solidFill>
                  <a:srgbClr val="000000"/>
                </a:solidFill>
              </a:rPr>
              <a:t>CCL</a:t>
            </a:r>
            <a:r>
              <a:rPr lang="fr" sz="1400">
                <a:solidFill>
                  <a:srgbClr val="000000"/>
                </a:solidFill>
              </a:rPr>
              <a:t> : Algorithme puissant pour la quantification vectorielle, pratique à utiliser une fois que le codebook est établi. En revanche, le codebook peut être extrêmement long à se construire, même en utilisant une taille de blocs assez grande, problème dû à la complexité en O(1/N</a:t>
            </a:r>
            <a:r>
              <a:rPr baseline="30000" lang="fr" sz="1400">
                <a:solidFill>
                  <a:srgbClr val="000000"/>
                </a:solidFill>
              </a:rPr>
              <a:t>2</a:t>
            </a:r>
            <a:r>
              <a:rPr lang="fr" sz="1400">
                <a:solidFill>
                  <a:srgbClr val="000000"/>
                </a:solidFill>
              </a:rPr>
              <a:t>).</a:t>
            </a:r>
            <a:endParaRPr sz="1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Intérêt de l’algorithme Linde-Buzo-Gray (LBG)</a:t>
            </a:r>
            <a:endParaRPr/>
          </a:p>
        </p:txBody>
      </p:sp>
      <p:sp>
        <p:nvSpPr>
          <p:cNvPr id="93" name="Google Shape;93;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0" lvl="0" marL="0" rtl="0" algn="just">
              <a:lnSpc>
                <a:spcPct val="150000"/>
              </a:lnSpc>
              <a:spcBef>
                <a:spcPts val="0"/>
              </a:spcBef>
              <a:spcAft>
                <a:spcPts val="0"/>
              </a:spcAft>
              <a:buNone/>
            </a:pPr>
            <a:r>
              <a:rPr b="1" lang="fr" sz="2000">
                <a:solidFill>
                  <a:srgbClr val="000000"/>
                </a:solidFill>
              </a:rPr>
              <a:t>Compression d’images : </a:t>
            </a:r>
            <a:endParaRPr b="1" sz="2000">
              <a:solidFill>
                <a:srgbClr val="000000"/>
              </a:solidFill>
            </a:endParaRPr>
          </a:p>
          <a:p>
            <a:pPr indent="-317500" lvl="0" marL="457200" rtl="0" algn="just">
              <a:lnSpc>
                <a:spcPct val="150000"/>
              </a:lnSpc>
              <a:spcBef>
                <a:spcPts val="1200"/>
              </a:spcBef>
              <a:spcAft>
                <a:spcPts val="0"/>
              </a:spcAft>
              <a:buClr>
                <a:srgbClr val="000000"/>
              </a:buClr>
              <a:buSzPts val="1400"/>
              <a:buChar char="-"/>
            </a:pPr>
            <a:r>
              <a:rPr lang="fr" sz="1400">
                <a:solidFill>
                  <a:srgbClr val="000000"/>
                </a:solidFill>
              </a:rPr>
              <a:t>Permet de réduire la taille des images.</a:t>
            </a:r>
            <a:endParaRPr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fr" sz="1400">
                <a:solidFill>
                  <a:srgbClr val="000000"/>
                </a:solidFill>
              </a:rPr>
              <a:t>Représentation des données de l’image avec un nombre limité de vecteurs (“codes”).</a:t>
            </a:r>
            <a:endParaRPr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fr" sz="1400">
                <a:solidFill>
                  <a:srgbClr val="000000"/>
                </a:solidFill>
              </a:rPr>
              <a:t>Conception efficace d’un codebook avec un minimum de </a:t>
            </a:r>
            <a:r>
              <a:rPr lang="fr" sz="1400">
                <a:solidFill>
                  <a:srgbClr val="000000"/>
                </a:solidFill>
              </a:rPr>
              <a:t>distorsion</a:t>
            </a:r>
            <a:r>
              <a:rPr lang="fr" sz="1400">
                <a:solidFill>
                  <a:srgbClr val="000000"/>
                </a:solidFill>
              </a:rPr>
              <a:t> d’erreur</a:t>
            </a:r>
            <a:endParaRPr sz="1400">
              <a:solidFill>
                <a:srgbClr val="000000"/>
              </a:solidFill>
            </a:endParaRPr>
          </a:p>
          <a:p>
            <a:pPr indent="0" lvl="0" marL="0" rtl="0" algn="just">
              <a:lnSpc>
                <a:spcPct val="150000"/>
              </a:lnSpc>
              <a:spcBef>
                <a:spcPts val="1200"/>
              </a:spcBef>
              <a:spcAft>
                <a:spcPts val="0"/>
              </a:spcAft>
              <a:buNone/>
            </a:pPr>
            <a:r>
              <a:rPr b="1" lang="fr" sz="2000">
                <a:solidFill>
                  <a:srgbClr val="000000"/>
                </a:solidFill>
              </a:rPr>
              <a:t>Classification et segmentation d’images : </a:t>
            </a:r>
            <a:endParaRPr b="1" sz="2000">
              <a:solidFill>
                <a:srgbClr val="000000"/>
              </a:solidFill>
            </a:endParaRPr>
          </a:p>
          <a:p>
            <a:pPr indent="-317500" lvl="0" marL="457200" rtl="0" algn="just">
              <a:lnSpc>
                <a:spcPct val="150000"/>
              </a:lnSpc>
              <a:spcBef>
                <a:spcPts val="1200"/>
              </a:spcBef>
              <a:spcAft>
                <a:spcPts val="0"/>
              </a:spcAft>
              <a:buClr>
                <a:srgbClr val="000000"/>
              </a:buClr>
              <a:buSzPts val="1400"/>
              <a:buChar char="-"/>
            </a:pPr>
            <a:r>
              <a:rPr lang="fr" sz="1400">
                <a:solidFill>
                  <a:srgbClr val="000000"/>
                </a:solidFill>
              </a:rPr>
              <a:t>Vecteurs de code → Classer les pixels en groupe similaires.</a:t>
            </a:r>
            <a:endParaRPr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fr" sz="1400">
                <a:solidFill>
                  <a:srgbClr val="000000"/>
                </a:solidFill>
              </a:rPr>
              <a:t>Facilite l’identification de différentes régions d’image.</a:t>
            </a:r>
            <a:endParaRPr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fr" sz="1400">
                <a:solidFill>
                  <a:srgbClr val="000000"/>
                </a:solidFill>
              </a:rPr>
              <a:t>Reconnaissance d’objet et détection de frontières.</a:t>
            </a:r>
            <a:endParaRPr sz="1350">
              <a:solidFill>
                <a:srgbClr val="FFFFFF"/>
              </a:solidFill>
              <a:highlight>
                <a:srgbClr val="C9D7F1"/>
              </a:highlight>
              <a:latin typeface="Nunito"/>
              <a:ea typeface="Nunito"/>
              <a:cs typeface="Nunito"/>
              <a:sym typeface="Nunito"/>
            </a:endParaRPr>
          </a:p>
        </p:txBody>
      </p:sp>
      <p:sp>
        <p:nvSpPr>
          <p:cNvPr id="94" name="Google Shape;94;p14"/>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L’algorithme Linde - Buzo - Gray</a:t>
            </a:r>
            <a:endParaRPr/>
          </a:p>
          <a:p>
            <a:pPr indent="0" lvl="0" marL="0" rtl="0" algn="l">
              <a:spcBef>
                <a:spcPts val="0"/>
              </a:spcBef>
              <a:spcAft>
                <a:spcPts val="0"/>
              </a:spcAft>
              <a:buNone/>
            </a:pPr>
            <a:r>
              <a:t/>
            </a:r>
            <a:endParaRPr/>
          </a:p>
        </p:txBody>
      </p:sp>
      <p:sp>
        <p:nvSpPr>
          <p:cNvPr id="100" name="Google Shape;100;p15"/>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01" name="Google Shape;101;p15"/>
          <p:cNvPicPr preferRelativeResize="0"/>
          <p:nvPr/>
        </p:nvPicPr>
        <p:blipFill rotWithShape="1">
          <a:blip r:embed="rId3">
            <a:alphaModFix/>
          </a:blip>
          <a:srcRect b="1291" l="1616" r="1577" t="5780"/>
          <a:stretch/>
        </p:blipFill>
        <p:spPr>
          <a:xfrm>
            <a:off x="3311025" y="2352800"/>
            <a:ext cx="2160000" cy="2171925"/>
          </a:xfrm>
          <a:prstGeom prst="rect">
            <a:avLst/>
          </a:prstGeom>
          <a:noFill/>
          <a:ln>
            <a:noFill/>
          </a:ln>
        </p:spPr>
      </p:pic>
      <p:sp>
        <p:nvSpPr>
          <p:cNvPr id="102" name="Google Shape;102;p15"/>
          <p:cNvSpPr/>
          <p:nvPr/>
        </p:nvSpPr>
        <p:spPr>
          <a:xfrm>
            <a:off x="3311025" y="235280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3" name="Google Shape;103;p15"/>
          <p:cNvSpPr/>
          <p:nvPr/>
        </p:nvSpPr>
        <p:spPr>
          <a:xfrm>
            <a:off x="3851025" y="235280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4" name="Google Shape;104;p15"/>
          <p:cNvSpPr/>
          <p:nvPr/>
        </p:nvSpPr>
        <p:spPr>
          <a:xfrm>
            <a:off x="4391025" y="235280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5" name="Google Shape;105;p15"/>
          <p:cNvSpPr/>
          <p:nvPr/>
        </p:nvSpPr>
        <p:spPr>
          <a:xfrm>
            <a:off x="4931025" y="235280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6" name="Google Shape;106;p15"/>
          <p:cNvSpPr/>
          <p:nvPr/>
        </p:nvSpPr>
        <p:spPr>
          <a:xfrm>
            <a:off x="3311025" y="290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7" name="Google Shape;107;p15"/>
          <p:cNvSpPr/>
          <p:nvPr/>
        </p:nvSpPr>
        <p:spPr>
          <a:xfrm>
            <a:off x="3851025" y="290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8" name="Google Shape;108;p15"/>
          <p:cNvSpPr/>
          <p:nvPr/>
        </p:nvSpPr>
        <p:spPr>
          <a:xfrm>
            <a:off x="4391025" y="290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9" name="Google Shape;109;p15"/>
          <p:cNvSpPr/>
          <p:nvPr/>
        </p:nvSpPr>
        <p:spPr>
          <a:xfrm>
            <a:off x="4931025" y="290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0" name="Google Shape;110;p15"/>
          <p:cNvSpPr/>
          <p:nvPr/>
        </p:nvSpPr>
        <p:spPr>
          <a:xfrm>
            <a:off x="3311025" y="344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1" name="Google Shape;111;p15"/>
          <p:cNvSpPr/>
          <p:nvPr/>
        </p:nvSpPr>
        <p:spPr>
          <a:xfrm>
            <a:off x="3851025" y="344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2" name="Google Shape;112;p15"/>
          <p:cNvSpPr/>
          <p:nvPr/>
        </p:nvSpPr>
        <p:spPr>
          <a:xfrm>
            <a:off x="4391025" y="344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3" name="Google Shape;113;p15"/>
          <p:cNvSpPr/>
          <p:nvPr/>
        </p:nvSpPr>
        <p:spPr>
          <a:xfrm>
            <a:off x="4931025" y="344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 name="Google Shape;114;p15"/>
          <p:cNvSpPr/>
          <p:nvPr/>
        </p:nvSpPr>
        <p:spPr>
          <a:xfrm>
            <a:off x="3311025" y="398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5" name="Google Shape;115;p15"/>
          <p:cNvSpPr/>
          <p:nvPr/>
        </p:nvSpPr>
        <p:spPr>
          <a:xfrm>
            <a:off x="3851025" y="398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 name="Google Shape;116;p15"/>
          <p:cNvSpPr/>
          <p:nvPr/>
        </p:nvSpPr>
        <p:spPr>
          <a:xfrm>
            <a:off x="4391025" y="398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7" name="Google Shape;117;p15"/>
          <p:cNvSpPr/>
          <p:nvPr/>
        </p:nvSpPr>
        <p:spPr>
          <a:xfrm>
            <a:off x="4931025" y="398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8" name="Google Shape;118;p15"/>
          <p:cNvSpPr/>
          <p:nvPr/>
        </p:nvSpPr>
        <p:spPr>
          <a:xfrm>
            <a:off x="3324825" y="2369675"/>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9" name="Google Shape;119;p15"/>
          <p:cNvSpPr/>
          <p:nvPr/>
        </p:nvSpPr>
        <p:spPr>
          <a:xfrm>
            <a:off x="3324825" y="2477025"/>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0" name="Google Shape;120;p15"/>
          <p:cNvSpPr/>
          <p:nvPr/>
        </p:nvSpPr>
        <p:spPr>
          <a:xfrm>
            <a:off x="3324825" y="2583525"/>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1" name="Google Shape;121;p15"/>
          <p:cNvSpPr/>
          <p:nvPr/>
        </p:nvSpPr>
        <p:spPr>
          <a:xfrm>
            <a:off x="3324825" y="2690875"/>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2" name="Google Shape;122;p15"/>
          <p:cNvSpPr/>
          <p:nvPr/>
        </p:nvSpPr>
        <p:spPr>
          <a:xfrm>
            <a:off x="3324825" y="2797800"/>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3" name="Google Shape;123;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fr" sz="1300">
                <a:solidFill>
                  <a:srgbClr val="000000"/>
                </a:solidFill>
              </a:rPr>
              <a:t>Le codebook est construit à partir d’un ensemble d’images d’apprentissage. On décompose chaque image en blocs carrés de dimensions </a:t>
            </a:r>
            <a:r>
              <a:rPr b="1" lang="fr" sz="1300">
                <a:solidFill>
                  <a:srgbClr val="000000"/>
                </a:solidFill>
              </a:rPr>
              <a:t>NxN</a:t>
            </a:r>
            <a:r>
              <a:rPr lang="fr" sz="1300">
                <a:solidFill>
                  <a:srgbClr val="000000"/>
                </a:solidFill>
              </a:rPr>
              <a:t>. On met ensuite chaque bloc sous la forme de vecteur de dimension N², obtenu en balayant </a:t>
            </a:r>
            <a:r>
              <a:rPr i="1" lang="fr" sz="1300">
                <a:solidFill>
                  <a:srgbClr val="000000"/>
                </a:solidFill>
              </a:rPr>
              <a:t>raster-scan</a:t>
            </a:r>
            <a:r>
              <a:rPr lang="fr" sz="1300">
                <a:solidFill>
                  <a:srgbClr val="000000"/>
                </a:solidFill>
              </a:rPr>
              <a:t> ses pixels. On obtient alors des vecteurs comprenant N² valeurs comprises entre 0 et 255 (niveau de gris)</a:t>
            </a:r>
            <a:endParaRPr sz="1300">
              <a:solidFill>
                <a:srgbClr val="000000"/>
              </a:solidFill>
            </a:endParaRPr>
          </a:p>
          <a:p>
            <a:pPr indent="0" lvl="0" marL="0" rtl="0" algn="l">
              <a:spcBef>
                <a:spcPts val="1200"/>
              </a:spcBef>
              <a:spcAft>
                <a:spcPts val="1200"/>
              </a:spcAft>
              <a:buNone/>
            </a:pPr>
            <a:r>
              <a:t/>
            </a:r>
            <a:endParaRPr sz="1350">
              <a:solidFill>
                <a:srgbClr val="FFFFFF"/>
              </a:solidFill>
              <a:highlight>
                <a:srgbClr val="C9D7F1"/>
              </a:highlight>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L’algorithme Linde - Buzo - Gray</a:t>
            </a:r>
            <a:endParaRPr/>
          </a:p>
          <a:p>
            <a:pPr indent="0" lvl="0" marL="0" rtl="0" algn="l">
              <a:spcBef>
                <a:spcPts val="0"/>
              </a:spcBef>
              <a:spcAft>
                <a:spcPts val="0"/>
              </a:spcAft>
              <a:buNone/>
            </a:pPr>
            <a:r>
              <a:t/>
            </a:r>
            <a:endParaRPr/>
          </a:p>
        </p:txBody>
      </p:sp>
      <p:sp>
        <p:nvSpPr>
          <p:cNvPr id="129" name="Google Shape;129;p16"/>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30" name="Google Shape;130;p16"/>
          <p:cNvPicPr preferRelativeResize="0"/>
          <p:nvPr/>
        </p:nvPicPr>
        <p:blipFill rotWithShape="1">
          <a:blip r:embed="rId3">
            <a:alphaModFix/>
          </a:blip>
          <a:srcRect b="1291" l="1616" r="1577" t="5780"/>
          <a:stretch/>
        </p:blipFill>
        <p:spPr>
          <a:xfrm>
            <a:off x="3311025" y="2352800"/>
            <a:ext cx="2160000" cy="2171925"/>
          </a:xfrm>
          <a:prstGeom prst="rect">
            <a:avLst/>
          </a:prstGeom>
          <a:noFill/>
          <a:ln>
            <a:noFill/>
          </a:ln>
        </p:spPr>
      </p:pic>
      <p:sp>
        <p:nvSpPr>
          <p:cNvPr id="131" name="Google Shape;131;p16"/>
          <p:cNvSpPr/>
          <p:nvPr/>
        </p:nvSpPr>
        <p:spPr>
          <a:xfrm>
            <a:off x="3311025" y="235280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2" name="Google Shape;132;p16"/>
          <p:cNvSpPr/>
          <p:nvPr/>
        </p:nvSpPr>
        <p:spPr>
          <a:xfrm>
            <a:off x="3851025" y="235280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3" name="Google Shape;133;p16"/>
          <p:cNvSpPr/>
          <p:nvPr/>
        </p:nvSpPr>
        <p:spPr>
          <a:xfrm>
            <a:off x="4391025" y="235280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4" name="Google Shape;134;p16"/>
          <p:cNvSpPr/>
          <p:nvPr/>
        </p:nvSpPr>
        <p:spPr>
          <a:xfrm>
            <a:off x="4931025" y="235280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5" name="Google Shape;135;p16"/>
          <p:cNvSpPr/>
          <p:nvPr/>
        </p:nvSpPr>
        <p:spPr>
          <a:xfrm>
            <a:off x="3311025" y="290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6" name="Google Shape;136;p16"/>
          <p:cNvSpPr/>
          <p:nvPr/>
        </p:nvSpPr>
        <p:spPr>
          <a:xfrm>
            <a:off x="3851025" y="290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7" name="Google Shape;137;p16"/>
          <p:cNvSpPr/>
          <p:nvPr/>
        </p:nvSpPr>
        <p:spPr>
          <a:xfrm>
            <a:off x="4391025" y="290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8" name="Google Shape;138;p16"/>
          <p:cNvSpPr/>
          <p:nvPr/>
        </p:nvSpPr>
        <p:spPr>
          <a:xfrm>
            <a:off x="4931025" y="290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9" name="Google Shape;139;p16"/>
          <p:cNvSpPr/>
          <p:nvPr/>
        </p:nvSpPr>
        <p:spPr>
          <a:xfrm>
            <a:off x="3311025" y="344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0" name="Google Shape;140;p16"/>
          <p:cNvSpPr/>
          <p:nvPr/>
        </p:nvSpPr>
        <p:spPr>
          <a:xfrm>
            <a:off x="3851025" y="344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1" name="Google Shape;141;p16"/>
          <p:cNvSpPr/>
          <p:nvPr/>
        </p:nvSpPr>
        <p:spPr>
          <a:xfrm>
            <a:off x="4391025" y="344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2" name="Google Shape;142;p16"/>
          <p:cNvSpPr/>
          <p:nvPr/>
        </p:nvSpPr>
        <p:spPr>
          <a:xfrm>
            <a:off x="4931025" y="344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3" name="Google Shape;143;p16"/>
          <p:cNvSpPr/>
          <p:nvPr/>
        </p:nvSpPr>
        <p:spPr>
          <a:xfrm>
            <a:off x="3311025" y="398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4" name="Google Shape;144;p16"/>
          <p:cNvSpPr/>
          <p:nvPr/>
        </p:nvSpPr>
        <p:spPr>
          <a:xfrm>
            <a:off x="3851025" y="398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5" name="Google Shape;145;p16"/>
          <p:cNvSpPr/>
          <p:nvPr/>
        </p:nvSpPr>
        <p:spPr>
          <a:xfrm>
            <a:off x="4391025" y="398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6" name="Google Shape;146;p16"/>
          <p:cNvSpPr/>
          <p:nvPr/>
        </p:nvSpPr>
        <p:spPr>
          <a:xfrm>
            <a:off x="4931025" y="398472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7" name="Google Shape;147;p16"/>
          <p:cNvSpPr/>
          <p:nvPr/>
        </p:nvSpPr>
        <p:spPr>
          <a:xfrm>
            <a:off x="3324825" y="2369675"/>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8" name="Google Shape;148;p16"/>
          <p:cNvSpPr/>
          <p:nvPr/>
        </p:nvSpPr>
        <p:spPr>
          <a:xfrm>
            <a:off x="3324825" y="2477025"/>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9" name="Google Shape;149;p16"/>
          <p:cNvSpPr/>
          <p:nvPr/>
        </p:nvSpPr>
        <p:spPr>
          <a:xfrm>
            <a:off x="3324825" y="2583525"/>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0" name="Google Shape;150;p16"/>
          <p:cNvSpPr/>
          <p:nvPr/>
        </p:nvSpPr>
        <p:spPr>
          <a:xfrm>
            <a:off x="3324825" y="2690875"/>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1" name="Google Shape;151;p16"/>
          <p:cNvSpPr/>
          <p:nvPr/>
        </p:nvSpPr>
        <p:spPr>
          <a:xfrm>
            <a:off x="3324825" y="2797800"/>
            <a:ext cx="512400" cy="93600"/>
          </a:xfrm>
          <a:prstGeom prst="rightArrow">
            <a:avLst>
              <a:gd fmla="val 50000" name="adj1"/>
              <a:gd fmla="val 50000" name="adj2"/>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2" name="Google Shape;152;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b="1" lang="fr" sz="1400">
                <a:solidFill>
                  <a:srgbClr val="000000"/>
                </a:solidFill>
              </a:rPr>
              <a:t>Etape 1</a:t>
            </a:r>
            <a:r>
              <a:rPr lang="fr" sz="1400">
                <a:solidFill>
                  <a:srgbClr val="000000"/>
                </a:solidFill>
              </a:rPr>
              <a:t> : Déterminer tout d’abord le dictionnaire composé d’un seul vecteur prototype, noté </a:t>
            </a:r>
            <a:r>
              <a:rPr b="1" lang="fr" sz="1400">
                <a:solidFill>
                  <a:srgbClr val="000000"/>
                </a:solidFill>
              </a:rPr>
              <a:t>C₀⁰</a:t>
            </a:r>
            <a:r>
              <a:rPr lang="fr" sz="1400">
                <a:solidFill>
                  <a:srgbClr val="000000"/>
                </a:solidFill>
              </a:rPr>
              <a:t> . Le critère étant la minimisation de l’erreur quadratique moyenne, ce vecteur sera le centre de gravité de l’ensemble des blocs de l’image.</a:t>
            </a:r>
            <a:endParaRPr sz="1400">
              <a:solidFill>
                <a:srgbClr val="000000"/>
              </a:solidFill>
            </a:endParaRPr>
          </a:p>
          <a:p>
            <a:pPr indent="0" lvl="0" marL="0" rtl="0" algn="l">
              <a:spcBef>
                <a:spcPts val="1200"/>
              </a:spcBef>
              <a:spcAft>
                <a:spcPts val="0"/>
              </a:spcAft>
              <a:buNone/>
            </a:pPr>
            <a:r>
              <a:t/>
            </a:r>
            <a:endParaRPr sz="1300">
              <a:solidFill>
                <a:srgbClr val="000000"/>
              </a:solidFill>
            </a:endParaRPr>
          </a:p>
          <a:p>
            <a:pPr indent="0" lvl="0" marL="0" rtl="0" algn="l">
              <a:spcBef>
                <a:spcPts val="1200"/>
              </a:spcBef>
              <a:spcAft>
                <a:spcPts val="1200"/>
              </a:spcAft>
              <a:buNone/>
            </a:pPr>
            <a:r>
              <a:t/>
            </a:r>
            <a:endParaRPr sz="1350">
              <a:solidFill>
                <a:srgbClr val="FFFFFF"/>
              </a:solidFill>
              <a:highlight>
                <a:srgbClr val="C9D7F1"/>
              </a:highlight>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L’algorithme Linde - Buzo - Gray</a:t>
            </a:r>
            <a:endParaRPr/>
          </a:p>
        </p:txBody>
      </p:sp>
      <p:sp>
        <p:nvSpPr>
          <p:cNvPr id="158" name="Google Shape;158;p17"/>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59" name="Google Shape;159;p17"/>
          <p:cNvPicPr preferRelativeResize="0"/>
          <p:nvPr/>
        </p:nvPicPr>
        <p:blipFill rotWithShape="1">
          <a:blip r:embed="rId3">
            <a:alphaModFix/>
          </a:blip>
          <a:srcRect b="1291" l="1616" r="1577" t="5780"/>
          <a:stretch/>
        </p:blipFill>
        <p:spPr>
          <a:xfrm>
            <a:off x="6895200" y="1602350"/>
            <a:ext cx="2160000" cy="2171925"/>
          </a:xfrm>
          <a:prstGeom prst="rect">
            <a:avLst/>
          </a:prstGeom>
          <a:noFill/>
          <a:ln>
            <a:noFill/>
          </a:ln>
        </p:spPr>
      </p:pic>
      <p:sp>
        <p:nvSpPr>
          <p:cNvPr id="160" name="Google Shape;160;p17"/>
          <p:cNvSpPr/>
          <p:nvPr/>
        </p:nvSpPr>
        <p:spPr>
          <a:xfrm>
            <a:off x="689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1" name="Google Shape;161;p17"/>
          <p:cNvSpPr/>
          <p:nvPr/>
        </p:nvSpPr>
        <p:spPr>
          <a:xfrm>
            <a:off x="743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2" name="Google Shape;162;p17"/>
          <p:cNvSpPr/>
          <p:nvPr/>
        </p:nvSpPr>
        <p:spPr>
          <a:xfrm>
            <a:off x="797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3" name="Google Shape;163;p17"/>
          <p:cNvSpPr/>
          <p:nvPr/>
        </p:nvSpPr>
        <p:spPr>
          <a:xfrm>
            <a:off x="851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 name="Google Shape;164;p17"/>
          <p:cNvSpPr/>
          <p:nvPr/>
        </p:nvSpPr>
        <p:spPr>
          <a:xfrm>
            <a:off x="689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5" name="Google Shape;165;p17"/>
          <p:cNvSpPr/>
          <p:nvPr/>
        </p:nvSpPr>
        <p:spPr>
          <a:xfrm>
            <a:off x="743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6" name="Google Shape;166;p17"/>
          <p:cNvSpPr/>
          <p:nvPr/>
        </p:nvSpPr>
        <p:spPr>
          <a:xfrm>
            <a:off x="797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7" name="Google Shape;167;p17"/>
          <p:cNvSpPr/>
          <p:nvPr/>
        </p:nvSpPr>
        <p:spPr>
          <a:xfrm>
            <a:off x="851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8" name="Google Shape;168;p17"/>
          <p:cNvSpPr/>
          <p:nvPr/>
        </p:nvSpPr>
        <p:spPr>
          <a:xfrm>
            <a:off x="689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9" name="Google Shape;169;p17"/>
          <p:cNvSpPr/>
          <p:nvPr/>
        </p:nvSpPr>
        <p:spPr>
          <a:xfrm>
            <a:off x="743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 name="Google Shape;170;p17"/>
          <p:cNvSpPr/>
          <p:nvPr/>
        </p:nvSpPr>
        <p:spPr>
          <a:xfrm>
            <a:off x="797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 name="Google Shape;171;p17"/>
          <p:cNvSpPr/>
          <p:nvPr/>
        </p:nvSpPr>
        <p:spPr>
          <a:xfrm>
            <a:off x="851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2" name="Google Shape;172;p17"/>
          <p:cNvSpPr/>
          <p:nvPr/>
        </p:nvSpPr>
        <p:spPr>
          <a:xfrm>
            <a:off x="689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3" name="Google Shape;173;p17"/>
          <p:cNvSpPr/>
          <p:nvPr/>
        </p:nvSpPr>
        <p:spPr>
          <a:xfrm>
            <a:off x="743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4" name="Google Shape;174;p17"/>
          <p:cNvSpPr/>
          <p:nvPr/>
        </p:nvSpPr>
        <p:spPr>
          <a:xfrm>
            <a:off x="797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 name="Google Shape;175;p17"/>
          <p:cNvSpPr/>
          <p:nvPr/>
        </p:nvSpPr>
        <p:spPr>
          <a:xfrm>
            <a:off x="851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6" name="Google Shape;176;p17"/>
          <p:cNvSpPr/>
          <p:nvPr/>
        </p:nvSpPr>
        <p:spPr>
          <a:xfrm>
            <a:off x="7729675" y="2502325"/>
            <a:ext cx="108000" cy="108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7" name="Google Shape;177;p17"/>
          <p:cNvSpPr/>
          <p:nvPr/>
        </p:nvSpPr>
        <p:spPr>
          <a:xfrm rot="-2700000">
            <a:off x="7822871" y="2436761"/>
            <a:ext cx="108187" cy="72125"/>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8" name="Google Shape;178;p17"/>
          <p:cNvSpPr/>
          <p:nvPr/>
        </p:nvSpPr>
        <p:spPr>
          <a:xfrm rot="8100000">
            <a:off x="7640996" y="2621686"/>
            <a:ext cx="108187" cy="72125"/>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9" name="Google Shape;179;p17"/>
          <p:cNvSpPr/>
          <p:nvPr/>
        </p:nvSpPr>
        <p:spPr>
          <a:xfrm>
            <a:off x="7900525" y="2333300"/>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0" name="Google Shape;180;p17"/>
          <p:cNvSpPr/>
          <p:nvPr/>
        </p:nvSpPr>
        <p:spPr>
          <a:xfrm>
            <a:off x="7559575" y="2694275"/>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1" name="Google Shape;181;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b="1" lang="fr" sz="1400">
                <a:solidFill>
                  <a:srgbClr val="000000"/>
                </a:solidFill>
              </a:rPr>
              <a:t>Etape 2 </a:t>
            </a:r>
            <a:r>
              <a:rPr lang="fr" sz="1400">
                <a:solidFill>
                  <a:srgbClr val="000000"/>
                </a:solidFill>
              </a:rPr>
              <a:t>: Partager ce vecteur en deux vecteurs, notés C₀¹ et C₁¹ , donnés par : </a:t>
            </a:r>
            <a:endParaRPr sz="1400">
              <a:solidFill>
                <a:srgbClr val="000000"/>
              </a:solidFill>
            </a:endParaRPr>
          </a:p>
          <a:p>
            <a:pPr indent="457200" lvl="0" marL="0" rtl="0" algn="just">
              <a:lnSpc>
                <a:spcPct val="100000"/>
              </a:lnSpc>
              <a:spcBef>
                <a:spcPts val="1200"/>
              </a:spcBef>
              <a:spcAft>
                <a:spcPts val="0"/>
              </a:spcAft>
              <a:buNone/>
            </a:pPr>
            <a:r>
              <a:rPr b="1" lang="fr" sz="1400">
                <a:solidFill>
                  <a:srgbClr val="000000"/>
                </a:solidFill>
              </a:rPr>
              <a:t>C₀¹ = C₀⁰ + ε</a:t>
            </a:r>
            <a:endParaRPr b="1" sz="1400">
              <a:solidFill>
                <a:srgbClr val="000000"/>
              </a:solidFill>
            </a:endParaRPr>
          </a:p>
          <a:p>
            <a:pPr indent="457200" lvl="0" marL="0" rtl="0" algn="just">
              <a:lnSpc>
                <a:spcPct val="100000"/>
              </a:lnSpc>
              <a:spcBef>
                <a:spcPts val="1200"/>
              </a:spcBef>
              <a:spcAft>
                <a:spcPts val="0"/>
              </a:spcAft>
              <a:buNone/>
            </a:pPr>
            <a:r>
              <a:rPr b="1" lang="fr" sz="1400">
                <a:solidFill>
                  <a:srgbClr val="000000"/>
                </a:solidFill>
              </a:rPr>
              <a:t>C₁¹ = C₀⁰ - ε</a:t>
            </a:r>
            <a:endParaRPr b="1" sz="1400">
              <a:solidFill>
                <a:srgbClr val="000000"/>
              </a:solidFill>
            </a:endParaRPr>
          </a:p>
          <a:p>
            <a:pPr indent="457200" lvl="0" marL="0" rtl="0" algn="just">
              <a:lnSpc>
                <a:spcPct val="150000"/>
              </a:lnSpc>
              <a:spcBef>
                <a:spcPts val="1200"/>
              </a:spcBef>
              <a:spcAft>
                <a:spcPts val="0"/>
              </a:spcAft>
              <a:buNone/>
            </a:pPr>
            <a:r>
              <a:rPr lang="fr" sz="1400">
                <a:solidFill>
                  <a:srgbClr val="000000"/>
                </a:solidFill>
              </a:rPr>
              <a:t>où ε est un </a:t>
            </a:r>
            <a:r>
              <a:rPr i="1" lang="fr" sz="1400">
                <a:solidFill>
                  <a:srgbClr val="000000"/>
                </a:solidFill>
              </a:rPr>
              <a:t>vecteur aléatoire de perturbation</a:t>
            </a:r>
            <a:r>
              <a:rPr lang="fr" sz="1400">
                <a:solidFill>
                  <a:srgbClr val="000000"/>
                </a:solidFill>
              </a:rPr>
              <a:t>, suffisamment petit.</a:t>
            </a:r>
            <a:endParaRPr sz="1400">
              <a:solidFill>
                <a:srgbClr val="000000"/>
              </a:solidFill>
            </a:endParaRPr>
          </a:p>
          <a:p>
            <a:pPr indent="0" lvl="0" marL="0" rtl="0" algn="l">
              <a:spcBef>
                <a:spcPts val="1200"/>
              </a:spcBef>
              <a:spcAft>
                <a:spcPts val="0"/>
              </a:spcAft>
              <a:buNone/>
            </a:pPr>
            <a:r>
              <a:t/>
            </a:r>
            <a:endParaRPr sz="1300">
              <a:solidFill>
                <a:srgbClr val="000000"/>
              </a:solidFill>
            </a:endParaRPr>
          </a:p>
          <a:p>
            <a:pPr indent="0" lvl="0" marL="0" rtl="0" algn="l">
              <a:spcBef>
                <a:spcPts val="1200"/>
              </a:spcBef>
              <a:spcAft>
                <a:spcPts val="1200"/>
              </a:spcAft>
              <a:buNone/>
            </a:pPr>
            <a:r>
              <a:t/>
            </a:r>
            <a:endParaRPr sz="1350">
              <a:solidFill>
                <a:srgbClr val="FFFFFF"/>
              </a:solidFill>
              <a:highlight>
                <a:srgbClr val="C9D7F1"/>
              </a:highlight>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L’algorithme Linde - Buzo - Gray</a:t>
            </a:r>
            <a:endParaRPr/>
          </a:p>
        </p:txBody>
      </p:sp>
      <p:sp>
        <p:nvSpPr>
          <p:cNvPr id="187" name="Google Shape;187;p18"/>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88" name="Google Shape;188;p18"/>
          <p:cNvPicPr preferRelativeResize="0"/>
          <p:nvPr/>
        </p:nvPicPr>
        <p:blipFill rotWithShape="1">
          <a:blip r:embed="rId3">
            <a:alphaModFix/>
          </a:blip>
          <a:srcRect b="1291" l="1616" r="1577" t="5780"/>
          <a:stretch/>
        </p:blipFill>
        <p:spPr>
          <a:xfrm>
            <a:off x="6895200" y="1602350"/>
            <a:ext cx="2160000" cy="2171925"/>
          </a:xfrm>
          <a:prstGeom prst="rect">
            <a:avLst/>
          </a:prstGeom>
          <a:noFill/>
          <a:ln>
            <a:noFill/>
          </a:ln>
        </p:spPr>
      </p:pic>
      <p:sp>
        <p:nvSpPr>
          <p:cNvPr id="189" name="Google Shape;189;p18"/>
          <p:cNvSpPr/>
          <p:nvPr/>
        </p:nvSpPr>
        <p:spPr>
          <a:xfrm>
            <a:off x="689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0" name="Google Shape;190;p18"/>
          <p:cNvSpPr/>
          <p:nvPr/>
        </p:nvSpPr>
        <p:spPr>
          <a:xfrm>
            <a:off x="743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1" name="Google Shape;191;p18"/>
          <p:cNvSpPr/>
          <p:nvPr/>
        </p:nvSpPr>
        <p:spPr>
          <a:xfrm>
            <a:off x="797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2" name="Google Shape;192;p18"/>
          <p:cNvSpPr/>
          <p:nvPr/>
        </p:nvSpPr>
        <p:spPr>
          <a:xfrm>
            <a:off x="851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3" name="Google Shape;193;p18"/>
          <p:cNvSpPr/>
          <p:nvPr/>
        </p:nvSpPr>
        <p:spPr>
          <a:xfrm>
            <a:off x="6895200" y="215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4" name="Google Shape;194;p18"/>
          <p:cNvSpPr/>
          <p:nvPr/>
        </p:nvSpPr>
        <p:spPr>
          <a:xfrm>
            <a:off x="743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5" name="Google Shape;195;p18"/>
          <p:cNvSpPr/>
          <p:nvPr/>
        </p:nvSpPr>
        <p:spPr>
          <a:xfrm>
            <a:off x="797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6" name="Google Shape;196;p18"/>
          <p:cNvSpPr/>
          <p:nvPr/>
        </p:nvSpPr>
        <p:spPr>
          <a:xfrm>
            <a:off x="851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7" name="Google Shape;197;p18"/>
          <p:cNvSpPr/>
          <p:nvPr/>
        </p:nvSpPr>
        <p:spPr>
          <a:xfrm>
            <a:off x="6895200" y="269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8" name="Google Shape;198;p18"/>
          <p:cNvSpPr/>
          <p:nvPr/>
        </p:nvSpPr>
        <p:spPr>
          <a:xfrm>
            <a:off x="7435200" y="269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9" name="Google Shape;199;p18"/>
          <p:cNvSpPr/>
          <p:nvPr/>
        </p:nvSpPr>
        <p:spPr>
          <a:xfrm>
            <a:off x="797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0" name="Google Shape;200;p18"/>
          <p:cNvSpPr/>
          <p:nvPr/>
        </p:nvSpPr>
        <p:spPr>
          <a:xfrm>
            <a:off x="851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1" name="Google Shape;201;p18"/>
          <p:cNvSpPr/>
          <p:nvPr/>
        </p:nvSpPr>
        <p:spPr>
          <a:xfrm>
            <a:off x="6895200" y="323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2" name="Google Shape;202;p18"/>
          <p:cNvSpPr/>
          <p:nvPr/>
        </p:nvSpPr>
        <p:spPr>
          <a:xfrm>
            <a:off x="7435200" y="323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3" name="Google Shape;203;p18"/>
          <p:cNvSpPr/>
          <p:nvPr/>
        </p:nvSpPr>
        <p:spPr>
          <a:xfrm>
            <a:off x="7975200" y="323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4" name="Google Shape;204;p18"/>
          <p:cNvSpPr/>
          <p:nvPr/>
        </p:nvSpPr>
        <p:spPr>
          <a:xfrm>
            <a:off x="851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5" name="Google Shape;205;p18"/>
          <p:cNvSpPr/>
          <p:nvPr/>
        </p:nvSpPr>
        <p:spPr>
          <a:xfrm rot="-2700000">
            <a:off x="7226632" y="2871181"/>
            <a:ext cx="360200" cy="72125"/>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6" name="Google Shape;206;p18"/>
          <p:cNvSpPr/>
          <p:nvPr/>
        </p:nvSpPr>
        <p:spPr>
          <a:xfrm>
            <a:off x="7900525" y="2333300"/>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7" name="Google Shape;207;p18"/>
          <p:cNvSpPr/>
          <p:nvPr/>
        </p:nvSpPr>
        <p:spPr>
          <a:xfrm>
            <a:off x="7559575" y="2694275"/>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8" name="Google Shape;208;p18"/>
          <p:cNvSpPr/>
          <p:nvPr/>
        </p:nvSpPr>
        <p:spPr>
          <a:xfrm rot="-3500924">
            <a:off x="7254240" y="3078135"/>
            <a:ext cx="360173" cy="72188"/>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9" name="Google Shape;209;p18"/>
          <p:cNvSpPr/>
          <p:nvPr/>
        </p:nvSpPr>
        <p:spPr>
          <a:xfrm rot="-5402862">
            <a:off x="7451270" y="3052464"/>
            <a:ext cx="360300" cy="720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0" name="Google Shape;210;p18"/>
          <p:cNvSpPr/>
          <p:nvPr/>
        </p:nvSpPr>
        <p:spPr>
          <a:xfrm rot="-7800062">
            <a:off x="7774370" y="3124627"/>
            <a:ext cx="360298" cy="72175"/>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1" name="Google Shape;211;p18"/>
          <p:cNvSpPr/>
          <p:nvPr/>
        </p:nvSpPr>
        <p:spPr>
          <a:xfrm rot="2700000">
            <a:off x="7226626" y="2558091"/>
            <a:ext cx="360200" cy="72125"/>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2" name="Google Shape;212;p18"/>
          <p:cNvSpPr/>
          <p:nvPr/>
        </p:nvSpPr>
        <p:spPr>
          <a:xfrm rot="1990434">
            <a:off x="7361709" y="2168538"/>
            <a:ext cx="360209" cy="7214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3" name="Google Shape;213;p18"/>
          <p:cNvSpPr/>
          <p:nvPr/>
        </p:nvSpPr>
        <p:spPr>
          <a:xfrm rot="3323000">
            <a:off x="7619493" y="2090009"/>
            <a:ext cx="360158" cy="72062"/>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4" name="Google Shape;214;p18"/>
          <p:cNvSpPr/>
          <p:nvPr/>
        </p:nvSpPr>
        <p:spPr>
          <a:xfrm rot="6933710">
            <a:off x="7933712" y="2090087"/>
            <a:ext cx="360152" cy="7192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5" name="Google Shape;215;p18"/>
          <p:cNvSpPr/>
          <p:nvPr/>
        </p:nvSpPr>
        <p:spPr>
          <a:xfrm rot="8842942">
            <a:off x="8271539" y="2140798"/>
            <a:ext cx="360091" cy="71903"/>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6" name="Google Shape;216;p18"/>
          <p:cNvSpPr/>
          <p:nvPr/>
        </p:nvSpPr>
        <p:spPr>
          <a:xfrm rot="-10797135">
            <a:off x="8223883" y="2351759"/>
            <a:ext cx="360000" cy="71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7" name="Google Shape;217;p18"/>
          <p:cNvSpPr/>
          <p:nvPr/>
        </p:nvSpPr>
        <p:spPr>
          <a:xfrm rot="-10305714">
            <a:off x="8034435" y="2463560"/>
            <a:ext cx="360116" cy="71234"/>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8" name="Google Shape;218;p18"/>
          <p:cNvSpPr/>
          <p:nvPr/>
        </p:nvSpPr>
        <p:spPr>
          <a:xfrm rot="2865">
            <a:off x="7507055" y="2351751"/>
            <a:ext cx="360000" cy="71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9" name="Google Shape;219;p18"/>
          <p:cNvSpPr/>
          <p:nvPr/>
        </p:nvSpPr>
        <p:spPr>
          <a:xfrm rot="-7800062">
            <a:off x="7933620" y="2595652"/>
            <a:ext cx="360298" cy="72175"/>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0" name="Google Shape;220;p18"/>
          <p:cNvSpPr/>
          <p:nvPr/>
        </p:nvSpPr>
        <p:spPr>
          <a:xfrm rot="-8710326">
            <a:off x="8223712" y="2671832"/>
            <a:ext cx="360349" cy="72233"/>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1" name="Google Shape;221;p18"/>
          <p:cNvSpPr/>
          <p:nvPr/>
        </p:nvSpPr>
        <p:spPr>
          <a:xfrm rot="-7810317">
            <a:off x="8271374" y="3117815"/>
            <a:ext cx="360418" cy="7236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2" name="Google Shape;222;p18"/>
          <p:cNvSpPr/>
          <p:nvPr/>
        </p:nvSpPr>
        <p:spPr>
          <a:xfrm rot="-6747945">
            <a:off x="7568588" y="2946446"/>
            <a:ext cx="360347" cy="71978"/>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23" name="Google Shape;223;p18"/>
          <p:cNvPicPr preferRelativeResize="0"/>
          <p:nvPr/>
        </p:nvPicPr>
        <p:blipFill>
          <a:blip r:embed="rId4">
            <a:alphaModFix/>
          </a:blip>
          <a:stretch>
            <a:fillRect/>
          </a:stretch>
        </p:blipFill>
        <p:spPr>
          <a:xfrm>
            <a:off x="1229013" y="2020575"/>
            <a:ext cx="3381375" cy="733425"/>
          </a:xfrm>
          <a:prstGeom prst="rect">
            <a:avLst/>
          </a:prstGeom>
          <a:noFill/>
          <a:ln>
            <a:noFill/>
          </a:ln>
        </p:spPr>
      </p:pic>
      <p:sp>
        <p:nvSpPr>
          <p:cNvPr id="224" name="Google Shape;224;p18"/>
          <p:cNvSpPr txBox="1"/>
          <p:nvPr>
            <p:ph idx="1" type="body"/>
          </p:nvPr>
        </p:nvSpPr>
        <p:spPr>
          <a:xfrm>
            <a:off x="311700" y="1229875"/>
            <a:ext cx="87435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b="1" lang="fr" sz="1400">
                <a:solidFill>
                  <a:srgbClr val="000000"/>
                </a:solidFill>
              </a:rPr>
              <a:t>Etape 3</a:t>
            </a:r>
            <a:r>
              <a:rPr lang="fr" sz="1400">
                <a:solidFill>
                  <a:srgbClr val="000000"/>
                </a:solidFill>
              </a:rPr>
              <a:t> : On classe tous les vecteurs de la base d’apprentissage relativement à ces deux vecteurs en utilisant le critère de la distance euclidienne minimale. </a:t>
            </a:r>
            <a:endParaRPr sz="1400">
              <a:solidFill>
                <a:srgbClr val="000000"/>
              </a:solidFill>
            </a:endParaRPr>
          </a:p>
          <a:p>
            <a:pPr indent="0" lvl="0" marL="0" rtl="0" algn="just">
              <a:lnSpc>
                <a:spcPct val="150000"/>
              </a:lnSpc>
              <a:spcBef>
                <a:spcPts val="1200"/>
              </a:spcBef>
              <a:spcAft>
                <a:spcPts val="0"/>
              </a:spcAft>
              <a:buNone/>
            </a:pPr>
            <a:r>
              <a:t/>
            </a:r>
            <a:endParaRPr sz="1400">
              <a:solidFill>
                <a:srgbClr val="000000"/>
              </a:solidFill>
            </a:endParaRPr>
          </a:p>
          <a:p>
            <a:pPr indent="0" lvl="0" marL="0" rtl="0" algn="l">
              <a:spcBef>
                <a:spcPts val="1200"/>
              </a:spcBef>
              <a:spcAft>
                <a:spcPts val="0"/>
              </a:spcAft>
              <a:buNone/>
            </a:pPr>
            <a:r>
              <a:t/>
            </a:r>
            <a:endParaRPr sz="1300">
              <a:solidFill>
                <a:srgbClr val="000000"/>
              </a:solidFill>
            </a:endParaRPr>
          </a:p>
          <a:p>
            <a:pPr indent="0" lvl="0" marL="0" rtl="0" algn="l">
              <a:spcBef>
                <a:spcPts val="1200"/>
              </a:spcBef>
              <a:spcAft>
                <a:spcPts val="1200"/>
              </a:spcAft>
              <a:buNone/>
            </a:pPr>
            <a:r>
              <a:t/>
            </a:r>
            <a:endParaRPr sz="1350">
              <a:solidFill>
                <a:srgbClr val="FFFFFF"/>
              </a:solidFill>
              <a:highlight>
                <a:srgbClr val="C9D7F1"/>
              </a:highlight>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L’algorithme Linde - Buzo - Gray</a:t>
            </a:r>
            <a:endParaRPr/>
          </a:p>
        </p:txBody>
      </p:sp>
      <p:sp>
        <p:nvSpPr>
          <p:cNvPr id="230" name="Google Shape;230;p19"/>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31" name="Google Shape;231;p19"/>
          <p:cNvPicPr preferRelativeResize="0"/>
          <p:nvPr/>
        </p:nvPicPr>
        <p:blipFill rotWithShape="1">
          <a:blip r:embed="rId3">
            <a:alphaModFix/>
          </a:blip>
          <a:srcRect b="1291" l="1616" r="1577" t="5780"/>
          <a:stretch/>
        </p:blipFill>
        <p:spPr>
          <a:xfrm>
            <a:off x="6895200" y="1602350"/>
            <a:ext cx="2160000" cy="2171925"/>
          </a:xfrm>
          <a:prstGeom prst="rect">
            <a:avLst/>
          </a:prstGeom>
          <a:noFill/>
          <a:ln>
            <a:noFill/>
          </a:ln>
        </p:spPr>
      </p:pic>
      <p:sp>
        <p:nvSpPr>
          <p:cNvPr id="232" name="Google Shape;232;p19"/>
          <p:cNvSpPr/>
          <p:nvPr/>
        </p:nvSpPr>
        <p:spPr>
          <a:xfrm>
            <a:off x="689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3" name="Google Shape;233;p19"/>
          <p:cNvSpPr/>
          <p:nvPr/>
        </p:nvSpPr>
        <p:spPr>
          <a:xfrm>
            <a:off x="743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4" name="Google Shape;234;p19"/>
          <p:cNvSpPr/>
          <p:nvPr/>
        </p:nvSpPr>
        <p:spPr>
          <a:xfrm>
            <a:off x="797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5" name="Google Shape;235;p19"/>
          <p:cNvSpPr/>
          <p:nvPr/>
        </p:nvSpPr>
        <p:spPr>
          <a:xfrm>
            <a:off x="851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6" name="Google Shape;236;p19"/>
          <p:cNvSpPr/>
          <p:nvPr/>
        </p:nvSpPr>
        <p:spPr>
          <a:xfrm>
            <a:off x="6895200" y="215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7" name="Google Shape;237;p19"/>
          <p:cNvSpPr/>
          <p:nvPr/>
        </p:nvSpPr>
        <p:spPr>
          <a:xfrm>
            <a:off x="743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8" name="Google Shape;238;p19"/>
          <p:cNvSpPr/>
          <p:nvPr/>
        </p:nvSpPr>
        <p:spPr>
          <a:xfrm>
            <a:off x="797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9" name="Google Shape;239;p19"/>
          <p:cNvSpPr/>
          <p:nvPr/>
        </p:nvSpPr>
        <p:spPr>
          <a:xfrm>
            <a:off x="851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0" name="Google Shape;240;p19"/>
          <p:cNvSpPr/>
          <p:nvPr/>
        </p:nvSpPr>
        <p:spPr>
          <a:xfrm>
            <a:off x="6895200" y="269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1" name="Google Shape;241;p19"/>
          <p:cNvSpPr/>
          <p:nvPr/>
        </p:nvSpPr>
        <p:spPr>
          <a:xfrm>
            <a:off x="7435200" y="269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2" name="Google Shape;242;p19"/>
          <p:cNvSpPr/>
          <p:nvPr/>
        </p:nvSpPr>
        <p:spPr>
          <a:xfrm>
            <a:off x="851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3" name="Google Shape;243;p19"/>
          <p:cNvSpPr/>
          <p:nvPr/>
        </p:nvSpPr>
        <p:spPr>
          <a:xfrm>
            <a:off x="6895200" y="323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4" name="Google Shape;244;p19"/>
          <p:cNvSpPr/>
          <p:nvPr/>
        </p:nvSpPr>
        <p:spPr>
          <a:xfrm>
            <a:off x="7435200" y="323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5" name="Google Shape;245;p19"/>
          <p:cNvSpPr/>
          <p:nvPr/>
        </p:nvSpPr>
        <p:spPr>
          <a:xfrm>
            <a:off x="7975200" y="323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6" name="Google Shape;246;p19"/>
          <p:cNvSpPr/>
          <p:nvPr/>
        </p:nvSpPr>
        <p:spPr>
          <a:xfrm>
            <a:off x="851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7" name="Google Shape;247;p19"/>
          <p:cNvSpPr/>
          <p:nvPr/>
        </p:nvSpPr>
        <p:spPr>
          <a:xfrm>
            <a:off x="7900525" y="2333300"/>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8" name="Google Shape;248;p19"/>
          <p:cNvSpPr/>
          <p:nvPr/>
        </p:nvSpPr>
        <p:spPr>
          <a:xfrm>
            <a:off x="7559575" y="2694275"/>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9" name="Google Shape;249;p19"/>
          <p:cNvSpPr/>
          <p:nvPr/>
        </p:nvSpPr>
        <p:spPr>
          <a:xfrm>
            <a:off x="7487825" y="2818150"/>
            <a:ext cx="108000" cy="108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0" name="Google Shape;250;p19"/>
          <p:cNvSpPr/>
          <p:nvPr/>
        </p:nvSpPr>
        <p:spPr>
          <a:xfrm>
            <a:off x="8045538" y="2333300"/>
            <a:ext cx="108000" cy="108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1" name="Google Shape;251;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1200"/>
              </a:spcAft>
              <a:buNone/>
            </a:pPr>
            <a:r>
              <a:rPr b="1" lang="fr" sz="1400">
                <a:solidFill>
                  <a:srgbClr val="000000"/>
                </a:solidFill>
              </a:rPr>
              <a:t>Etape 4.A </a:t>
            </a:r>
            <a:r>
              <a:rPr lang="fr" sz="1400">
                <a:solidFill>
                  <a:srgbClr val="000000"/>
                </a:solidFill>
              </a:rPr>
              <a:t>: On calcule les centres de gravité des deux classes ainsi obtenues qui remplaceront les anciens prototypes C₀¹ et C₁¹.</a:t>
            </a:r>
            <a:endParaRPr sz="1350">
              <a:solidFill>
                <a:srgbClr val="FFFFFF"/>
              </a:solidFill>
              <a:highlight>
                <a:srgbClr val="C9D7F1"/>
              </a:highlight>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L’algorithme Linde - Buzo - Gray</a:t>
            </a:r>
            <a:endParaRPr/>
          </a:p>
        </p:txBody>
      </p:sp>
      <p:sp>
        <p:nvSpPr>
          <p:cNvPr id="257" name="Google Shape;257;p20"/>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58" name="Google Shape;258;p20"/>
          <p:cNvPicPr preferRelativeResize="0"/>
          <p:nvPr/>
        </p:nvPicPr>
        <p:blipFill rotWithShape="1">
          <a:blip r:embed="rId3">
            <a:alphaModFix/>
          </a:blip>
          <a:srcRect b="1291" l="1616" r="1577" t="5780"/>
          <a:stretch/>
        </p:blipFill>
        <p:spPr>
          <a:xfrm>
            <a:off x="6895200" y="1602350"/>
            <a:ext cx="2160000" cy="2171925"/>
          </a:xfrm>
          <a:prstGeom prst="rect">
            <a:avLst/>
          </a:prstGeom>
          <a:noFill/>
          <a:ln>
            <a:noFill/>
          </a:ln>
        </p:spPr>
      </p:pic>
      <p:sp>
        <p:nvSpPr>
          <p:cNvPr id="259" name="Google Shape;259;p20"/>
          <p:cNvSpPr/>
          <p:nvPr/>
        </p:nvSpPr>
        <p:spPr>
          <a:xfrm>
            <a:off x="689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0" name="Google Shape;260;p20"/>
          <p:cNvSpPr/>
          <p:nvPr/>
        </p:nvSpPr>
        <p:spPr>
          <a:xfrm>
            <a:off x="743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1" name="Google Shape;261;p20"/>
          <p:cNvSpPr/>
          <p:nvPr/>
        </p:nvSpPr>
        <p:spPr>
          <a:xfrm>
            <a:off x="797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2" name="Google Shape;262;p20"/>
          <p:cNvSpPr/>
          <p:nvPr/>
        </p:nvSpPr>
        <p:spPr>
          <a:xfrm>
            <a:off x="851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3" name="Google Shape;263;p20"/>
          <p:cNvSpPr/>
          <p:nvPr/>
        </p:nvSpPr>
        <p:spPr>
          <a:xfrm>
            <a:off x="6895200" y="215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4" name="Google Shape;264;p20"/>
          <p:cNvSpPr/>
          <p:nvPr/>
        </p:nvSpPr>
        <p:spPr>
          <a:xfrm>
            <a:off x="743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5" name="Google Shape;265;p20"/>
          <p:cNvSpPr/>
          <p:nvPr/>
        </p:nvSpPr>
        <p:spPr>
          <a:xfrm>
            <a:off x="797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6" name="Google Shape;266;p20"/>
          <p:cNvSpPr/>
          <p:nvPr/>
        </p:nvSpPr>
        <p:spPr>
          <a:xfrm>
            <a:off x="851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7" name="Google Shape;267;p20"/>
          <p:cNvSpPr/>
          <p:nvPr/>
        </p:nvSpPr>
        <p:spPr>
          <a:xfrm>
            <a:off x="6895200" y="269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8" name="Google Shape;268;p20"/>
          <p:cNvSpPr/>
          <p:nvPr/>
        </p:nvSpPr>
        <p:spPr>
          <a:xfrm>
            <a:off x="7435200" y="269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9" name="Google Shape;269;p20"/>
          <p:cNvSpPr/>
          <p:nvPr/>
        </p:nvSpPr>
        <p:spPr>
          <a:xfrm>
            <a:off x="851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0" name="Google Shape;270;p20"/>
          <p:cNvSpPr/>
          <p:nvPr/>
        </p:nvSpPr>
        <p:spPr>
          <a:xfrm>
            <a:off x="6895200" y="323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1" name="Google Shape;271;p20"/>
          <p:cNvSpPr/>
          <p:nvPr/>
        </p:nvSpPr>
        <p:spPr>
          <a:xfrm>
            <a:off x="7435200" y="3234275"/>
            <a:ext cx="540000" cy="540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2" name="Google Shape;272;p20"/>
          <p:cNvSpPr/>
          <p:nvPr/>
        </p:nvSpPr>
        <p:spPr>
          <a:xfrm>
            <a:off x="797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3" name="Google Shape;273;p20"/>
          <p:cNvSpPr/>
          <p:nvPr/>
        </p:nvSpPr>
        <p:spPr>
          <a:xfrm>
            <a:off x="851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4" name="Google Shape;274;p20"/>
          <p:cNvSpPr/>
          <p:nvPr/>
        </p:nvSpPr>
        <p:spPr>
          <a:xfrm>
            <a:off x="7487825" y="2818150"/>
            <a:ext cx="108000" cy="1080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5" name="Google Shape;275;p20"/>
          <p:cNvSpPr/>
          <p:nvPr/>
        </p:nvSpPr>
        <p:spPr>
          <a:xfrm>
            <a:off x="8045538" y="2333300"/>
            <a:ext cx="108000" cy="108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6" name="Google Shape;276;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b="1" lang="fr" sz="1400">
                <a:solidFill>
                  <a:srgbClr val="000000"/>
                </a:solidFill>
              </a:rPr>
              <a:t>Etape 4.B </a:t>
            </a:r>
            <a:r>
              <a:rPr lang="fr" sz="1400">
                <a:solidFill>
                  <a:srgbClr val="000000"/>
                </a:solidFill>
              </a:rPr>
              <a:t>: On réitère le procédé jusqu’à ce que la décroissance de la distorsion moyenne devienne inférieure à un seuil pré-défini.</a:t>
            </a:r>
            <a:endParaRPr sz="1400">
              <a:solidFill>
                <a:srgbClr val="000000"/>
              </a:solidFill>
              <a:latin typeface="Arial"/>
              <a:ea typeface="Arial"/>
              <a:cs typeface="Arial"/>
              <a:sym typeface="Arial"/>
            </a:endParaRPr>
          </a:p>
          <a:p>
            <a:pPr indent="0" lvl="0" marL="0" rtl="0" algn="just">
              <a:lnSpc>
                <a:spcPct val="150000"/>
              </a:lnSpc>
              <a:spcBef>
                <a:spcPts val="1200"/>
              </a:spcBef>
              <a:spcAft>
                <a:spcPts val="0"/>
              </a:spcAft>
              <a:buNone/>
            </a:pPr>
            <a:r>
              <a:t/>
            </a:r>
            <a:endParaRPr sz="1400">
              <a:solidFill>
                <a:srgbClr val="000000"/>
              </a:solidFill>
              <a:latin typeface="Arial"/>
              <a:ea typeface="Arial"/>
              <a:cs typeface="Arial"/>
              <a:sym typeface="Arial"/>
            </a:endParaRPr>
          </a:p>
          <a:p>
            <a:pPr indent="0" lvl="0" marL="0" rtl="0" algn="just">
              <a:lnSpc>
                <a:spcPct val="150000"/>
              </a:lnSpc>
              <a:spcBef>
                <a:spcPts val="1200"/>
              </a:spcBef>
              <a:spcAft>
                <a:spcPts val="0"/>
              </a:spcAft>
              <a:buNone/>
            </a:pPr>
            <a:r>
              <a:t/>
            </a:r>
            <a:endParaRPr sz="1400">
              <a:solidFill>
                <a:srgbClr val="000000"/>
              </a:solidFill>
            </a:endParaRPr>
          </a:p>
          <a:p>
            <a:pPr indent="0" lvl="0" marL="0" rtl="0" algn="l">
              <a:spcBef>
                <a:spcPts val="1200"/>
              </a:spcBef>
              <a:spcAft>
                <a:spcPts val="0"/>
              </a:spcAft>
              <a:buNone/>
            </a:pPr>
            <a:r>
              <a:t/>
            </a:r>
            <a:endParaRPr sz="1300">
              <a:solidFill>
                <a:srgbClr val="000000"/>
              </a:solidFill>
            </a:endParaRPr>
          </a:p>
          <a:p>
            <a:pPr indent="0" lvl="0" marL="0" rtl="0" algn="l">
              <a:spcBef>
                <a:spcPts val="1200"/>
              </a:spcBef>
              <a:spcAft>
                <a:spcPts val="1200"/>
              </a:spcAft>
              <a:buNone/>
            </a:pPr>
            <a:r>
              <a:t/>
            </a:r>
            <a:endParaRPr sz="1350">
              <a:solidFill>
                <a:srgbClr val="FFFFFF"/>
              </a:solidFill>
              <a:highlight>
                <a:srgbClr val="C9D7F1"/>
              </a:highlight>
              <a:latin typeface="Nunito"/>
              <a:ea typeface="Nunito"/>
              <a:cs typeface="Nunito"/>
              <a:sym typeface="Nunito"/>
            </a:endParaRPr>
          </a:p>
        </p:txBody>
      </p:sp>
      <p:sp>
        <p:nvSpPr>
          <p:cNvPr id="277" name="Google Shape;277;p20"/>
          <p:cNvSpPr txBox="1"/>
          <p:nvPr/>
        </p:nvSpPr>
        <p:spPr>
          <a:xfrm>
            <a:off x="311700" y="2142350"/>
            <a:ext cx="6491400" cy="13698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fr">
                <a:latin typeface="Roboto"/>
                <a:ea typeface="Roboto"/>
                <a:cs typeface="Roboto"/>
                <a:sym typeface="Roboto"/>
              </a:rPr>
              <a:t>Distorsion moyenne : moyenne des distances euclidiennes carrées de tous les vecteurs à leurs centres respectifs </a:t>
            </a:r>
            <a:endParaRPr/>
          </a:p>
          <a:p>
            <a:pPr indent="0" lvl="0" marL="0" rtl="0" algn="just">
              <a:lnSpc>
                <a:spcPct val="150000"/>
              </a:lnSpc>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L’algorithme Linde - Buzo - Gray</a:t>
            </a:r>
            <a:endParaRPr/>
          </a:p>
        </p:txBody>
      </p:sp>
      <p:sp>
        <p:nvSpPr>
          <p:cNvPr id="283" name="Google Shape;283;p21"/>
          <p:cNvSpPr txBox="1"/>
          <p:nvPr>
            <p:ph idx="12" type="sldNum"/>
          </p:nvPr>
        </p:nvSpPr>
        <p:spPr>
          <a:xfrm>
            <a:off x="8595306" y="4823665"/>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84" name="Google Shape;284;p21"/>
          <p:cNvPicPr preferRelativeResize="0"/>
          <p:nvPr/>
        </p:nvPicPr>
        <p:blipFill rotWithShape="1">
          <a:blip r:embed="rId3">
            <a:alphaModFix/>
          </a:blip>
          <a:srcRect b="1291" l="1616" r="1577" t="5780"/>
          <a:stretch/>
        </p:blipFill>
        <p:spPr>
          <a:xfrm>
            <a:off x="6895200" y="1602350"/>
            <a:ext cx="2160000" cy="2171925"/>
          </a:xfrm>
          <a:prstGeom prst="rect">
            <a:avLst/>
          </a:prstGeom>
          <a:noFill/>
          <a:ln>
            <a:noFill/>
          </a:ln>
        </p:spPr>
      </p:pic>
      <p:sp>
        <p:nvSpPr>
          <p:cNvPr id="285" name="Google Shape;285;p21"/>
          <p:cNvSpPr/>
          <p:nvPr/>
        </p:nvSpPr>
        <p:spPr>
          <a:xfrm>
            <a:off x="689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6" name="Google Shape;286;p21"/>
          <p:cNvSpPr/>
          <p:nvPr/>
        </p:nvSpPr>
        <p:spPr>
          <a:xfrm>
            <a:off x="743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7" name="Google Shape;287;p21"/>
          <p:cNvSpPr/>
          <p:nvPr/>
        </p:nvSpPr>
        <p:spPr>
          <a:xfrm>
            <a:off x="797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8" name="Google Shape;288;p21"/>
          <p:cNvSpPr/>
          <p:nvPr/>
        </p:nvSpPr>
        <p:spPr>
          <a:xfrm>
            <a:off x="8515200" y="1602350"/>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9" name="Google Shape;289;p21"/>
          <p:cNvSpPr/>
          <p:nvPr/>
        </p:nvSpPr>
        <p:spPr>
          <a:xfrm>
            <a:off x="689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0" name="Google Shape;290;p21"/>
          <p:cNvSpPr/>
          <p:nvPr/>
        </p:nvSpPr>
        <p:spPr>
          <a:xfrm>
            <a:off x="743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1" name="Google Shape;291;p21"/>
          <p:cNvSpPr/>
          <p:nvPr/>
        </p:nvSpPr>
        <p:spPr>
          <a:xfrm>
            <a:off x="797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2" name="Google Shape;292;p21"/>
          <p:cNvSpPr/>
          <p:nvPr/>
        </p:nvSpPr>
        <p:spPr>
          <a:xfrm>
            <a:off x="8515200" y="215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3" name="Google Shape;293;p21"/>
          <p:cNvSpPr/>
          <p:nvPr/>
        </p:nvSpPr>
        <p:spPr>
          <a:xfrm>
            <a:off x="689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4" name="Google Shape;294;p21"/>
          <p:cNvSpPr/>
          <p:nvPr/>
        </p:nvSpPr>
        <p:spPr>
          <a:xfrm>
            <a:off x="743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5" name="Google Shape;295;p21"/>
          <p:cNvSpPr/>
          <p:nvPr/>
        </p:nvSpPr>
        <p:spPr>
          <a:xfrm>
            <a:off x="8515200" y="269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6" name="Google Shape;296;p21"/>
          <p:cNvSpPr/>
          <p:nvPr/>
        </p:nvSpPr>
        <p:spPr>
          <a:xfrm>
            <a:off x="689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7" name="Google Shape;297;p21"/>
          <p:cNvSpPr/>
          <p:nvPr/>
        </p:nvSpPr>
        <p:spPr>
          <a:xfrm>
            <a:off x="743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8" name="Google Shape;298;p21"/>
          <p:cNvSpPr/>
          <p:nvPr/>
        </p:nvSpPr>
        <p:spPr>
          <a:xfrm>
            <a:off x="797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9" name="Google Shape;299;p21"/>
          <p:cNvSpPr/>
          <p:nvPr/>
        </p:nvSpPr>
        <p:spPr>
          <a:xfrm>
            <a:off x="8515200" y="3234275"/>
            <a:ext cx="5400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0" name="Google Shape;300;p21"/>
          <p:cNvSpPr/>
          <p:nvPr/>
        </p:nvSpPr>
        <p:spPr>
          <a:xfrm>
            <a:off x="7487825" y="2818150"/>
            <a:ext cx="108000" cy="108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1" name="Google Shape;301;p21"/>
          <p:cNvSpPr/>
          <p:nvPr/>
        </p:nvSpPr>
        <p:spPr>
          <a:xfrm>
            <a:off x="8045538" y="2333300"/>
            <a:ext cx="108000" cy="1080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2" name="Google Shape;302;p21"/>
          <p:cNvSpPr/>
          <p:nvPr/>
        </p:nvSpPr>
        <p:spPr>
          <a:xfrm rot="-1157403">
            <a:off x="7607335" y="2797434"/>
            <a:ext cx="108067" cy="72106"/>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3" name="Google Shape;303;p21"/>
          <p:cNvSpPr/>
          <p:nvPr/>
        </p:nvSpPr>
        <p:spPr>
          <a:xfrm rot="9642597">
            <a:off x="7368252" y="2874782"/>
            <a:ext cx="108067" cy="72106"/>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4" name="Google Shape;304;p21"/>
          <p:cNvSpPr/>
          <p:nvPr/>
        </p:nvSpPr>
        <p:spPr>
          <a:xfrm rot="-1157403">
            <a:off x="8165060" y="2312584"/>
            <a:ext cx="108067" cy="72106"/>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5" name="Google Shape;305;p21"/>
          <p:cNvSpPr/>
          <p:nvPr/>
        </p:nvSpPr>
        <p:spPr>
          <a:xfrm rot="9642597">
            <a:off x="7925977" y="2389932"/>
            <a:ext cx="108067" cy="72106"/>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6" name="Google Shape;306;p21"/>
          <p:cNvSpPr/>
          <p:nvPr/>
        </p:nvSpPr>
        <p:spPr>
          <a:xfrm>
            <a:off x="7248725" y="2897388"/>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7" name="Google Shape;307;p21"/>
          <p:cNvSpPr/>
          <p:nvPr/>
        </p:nvSpPr>
        <p:spPr>
          <a:xfrm>
            <a:off x="7726925" y="2738913"/>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8" name="Google Shape;308;p21"/>
          <p:cNvSpPr/>
          <p:nvPr/>
        </p:nvSpPr>
        <p:spPr>
          <a:xfrm>
            <a:off x="7806450" y="2412525"/>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9" name="Google Shape;309;p21"/>
          <p:cNvSpPr/>
          <p:nvPr/>
        </p:nvSpPr>
        <p:spPr>
          <a:xfrm>
            <a:off x="8284650" y="2254050"/>
            <a:ext cx="108000" cy="108000"/>
          </a:xfrm>
          <a:prstGeom prst="ellipse">
            <a:avLst/>
          </a:prstGeom>
          <a:solidFill>
            <a:srgbClr val="C9D7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0" name="Google Shape;310;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b="1" lang="fr" sz="1400">
                <a:solidFill>
                  <a:srgbClr val="000000"/>
                </a:solidFill>
              </a:rPr>
              <a:t>Etape 5</a:t>
            </a:r>
            <a:r>
              <a:rPr lang="fr" sz="1400">
                <a:solidFill>
                  <a:srgbClr val="000000"/>
                </a:solidFill>
              </a:rPr>
              <a:t> : Partition de chaque nouveau vecteur obtenu en deux, conformément à l’étape 2 et réitération de l’étape 3. L’algorithme s’arrête lorsque le nombre désiré de vecteurs est obtenu.</a:t>
            </a:r>
            <a:endParaRPr sz="1400">
              <a:solidFill>
                <a:srgbClr val="000000"/>
              </a:solidFill>
            </a:endParaRPr>
          </a:p>
          <a:p>
            <a:pPr indent="0" lvl="0" marL="0" rtl="0" algn="l">
              <a:spcBef>
                <a:spcPts val="1200"/>
              </a:spcBef>
              <a:spcAft>
                <a:spcPts val="0"/>
              </a:spcAft>
              <a:buNone/>
            </a:pPr>
            <a:r>
              <a:t/>
            </a:r>
            <a:endParaRPr sz="1300">
              <a:solidFill>
                <a:srgbClr val="000000"/>
              </a:solidFill>
            </a:endParaRPr>
          </a:p>
          <a:p>
            <a:pPr indent="0" lvl="0" marL="0" rtl="0" algn="l">
              <a:spcBef>
                <a:spcPts val="1200"/>
              </a:spcBef>
              <a:spcAft>
                <a:spcPts val="1200"/>
              </a:spcAft>
              <a:buNone/>
            </a:pPr>
            <a:r>
              <a:t/>
            </a:r>
            <a:endParaRPr sz="1350">
              <a:solidFill>
                <a:srgbClr val="FFFFFF"/>
              </a:solidFill>
              <a:highlight>
                <a:srgbClr val="C9D7F1"/>
              </a:highlight>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